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41"/>
  </p:notesMasterIdLst>
  <p:sldIdLst>
    <p:sldId id="256" r:id="rId2"/>
    <p:sldId id="257" r:id="rId3"/>
    <p:sldId id="258" r:id="rId4"/>
    <p:sldId id="260" r:id="rId5"/>
    <p:sldId id="261" r:id="rId6"/>
    <p:sldId id="259" r:id="rId7"/>
    <p:sldId id="263" r:id="rId8"/>
    <p:sldId id="262" r:id="rId9"/>
    <p:sldId id="264" r:id="rId10"/>
    <p:sldId id="266" r:id="rId11"/>
    <p:sldId id="267" r:id="rId12"/>
    <p:sldId id="268" r:id="rId13"/>
    <p:sldId id="269" r:id="rId14"/>
    <p:sldId id="265"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90" r:id="rId34"/>
    <p:sldId id="291" r:id="rId35"/>
    <p:sldId id="292" r:id="rId36"/>
    <p:sldId id="293" r:id="rId37"/>
    <p:sldId id="289" r:id="rId38"/>
    <p:sldId id="295" r:id="rId39"/>
    <p:sldId id="29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74" autoAdjust="0"/>
  </p:normalViewPr>
  <p:slideViewPr>
    <p:cSldViewPr snapToGrid="0">
      <p:cViewPr varScale="1">
        <p:scale>
          <a:sx n="114" d="100"/>
          <a:sy n="114" d="100"/>
        </p:scale>
        <p:origin x="414" y="114"/>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A176D-F25D-4505-9C46-C1DBBE20ED1A}" type="datetimeFigureOut">
              <a:rPr lang="en-GB" smtClean="0"/>
              <a:t>01/11/2021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0D2963-4AA5-4BA5-93A1-4C40134968DB}" type="slidenum">
              <a:rPr lang="en-GB" smtClean="0"/>
              <a:t>‹#›</a:t>
            </a:fld>
            <a:endParaRPr lang="en-GB" dirty="0"/>
          </a:p>
        </p:txBody>
      </p:sp>
    </p:spTree>
    <p:extLst>
      <p:ext uri="{BB962C8B-B14F-4D97-AF65-F5344CB8AC3E}">
        <p14:creationId xmlns:p14="http://schemas.microsoft.com/office/powerpoint/2010/main" val="738346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80D2963-4AA5-4BA5-93A1-4C40134968DB}" type="slidenum">
              <a:rPr lang="en-GB" smtClean="0"/>
              <a:t>1</a:t>
            </a:fld>
            <a:endParaRPr lang="en-GB" dirty="0"/>
          </a:p>
        </p:txBody>
      </p:sp>
    </p:spTree>
    <p:extLst>
      <p:ext uri="{BB962C8B-B14F-4D97-AF65-F5344CB8AC3E}">
        <p14:creationId xmlns:p14="http://schemas.microsoft.com/office/powerpoint/2010/main" val="4050527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one is interesting. It tends to result from the fact that people don’t talk so much with some other people outside of their field of expertise. </a:t>
            </a:r>
          </a:p>
          <a:p>
            <a:r>
              <a:rPr lang="en-GB" dirty="0"/>
              <a:t>This is not always the case. Of course, some basic level of expertise/ knowledge matters. But the most innovative solutions often come from those on the fringes of the subject area. Those who know enough to understand the area, but not enough to block their creative thinking.</a:t>
            </a:r>
          </a:p>
          <a:p>
            <a:r>
              <a:rPr lang="en-GB" dirty="0"/>
              <a:t>Very often, when you know too much about something, you will also likely not be the most creative person in that domain.</a:t>
            </a:r>
          </a:p>
        </p:txBody>
      </p:sp>
      <p:sp>
        <p:nvSpPr>
          <p:cNvPr id="4" name="Slide Number Placeholder 3"/>
          <p:cNvSpPr>
            <a:spLocks noGrp="1"/>
          </p:cNvSpPr>
          <p:nvPr>
            <p:ph type="sldNum" sz="quarter" idx="5"/>
          </p:nvPr>
        </p:nvSpPr>
        <p:spPr/>
        <p:txBody>
          <a:bodyPr/>
          <a:lstStyle/>
          <a:p>
            <a:fld id="{080D2963-4AA5-4BA5-93A1-4C40134968DB}" type="slidenum">
              <a:rPr lang="en-GB" smtClean="0"/>
              <a:t>10</a:t>
            </a:fld>
            <a:endParaRPr lang="en-GB" dirty="0"/>
          </a:p>
        </p:txBody>
      </p:sp>
    </p:spTree>
    <p:extLst>
      <p:ext uri="{BB962C8B-B14F-4D97-AF65-F5344CB8AC3E}">
        <p14:creationId xmlns:p14="http://schemas.microsoft.com/office/powerpoint/2010/main" val="796185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society, we do have this idea of the artist or auteur, hidden away in their room for months, finally emerging with their new masterpiece or invention. </a:t>
            </a:r>
          </a:p>
          <a:p>
            <a:r>
              <a:rPr lang="en-GB" dirty="0"/>
              <a:t>Actually, the majority of innovations come from teams, and were formed because they had the right network of collaborators.</a:t>
            </a:r>
          </a:p>
          <a:p>
            <a:r>
              <a:rPr lang="en-GB" dirty="0"/>
              <a:t>A somewhat old example: The Beatles. John Lennon and Paul McCartney produced their best work when they worked together. They brought out the best in each other. Lennon’s solo work wasn’t as good, and McCartney’s is – definitely inferior to his collaborative works.</a:t>
            </a:r>
          </a:p>
        </p:txBody>
      </p:sp>
      <p:sp>
        <p:nvSpPr>
          <p:cNvPr id="4" name="Slide Number Placeholder 3"/>
          <p:cNvSpPr>
            <a:spLocks noGrp="1"/>
          </p:cNvSpPr>
          <p:nvPr>
            <p:ph type="sldNum" sz="quarter" idx="5"/>
          </p:nvPr>
        </p:nvSpPr>
        <p:spPr/>
        <p:txBody>
          <a:bodyPr/>
          <a:lstStyle/>
          <a:p>
            <a:fld id="{080D2963-4AA5-4BA5-93A1-4C40134968DB}" type="slidenum">
              <a:rPr lang="en-GB" smtClean="0"/>
              <a:t>11</a:t>
            </a:fld>
            <a:endParaRPr lang="en-GB" dirty="0"/>
          </a:p>
        </p:txBody>
      </p:sp>
    </p:spTree>
    <p:extLst>
      <p:ext uri="{BB962C8B-B14F-4D97-AF65-F5344CB8AC3E}">
        <p14:creationId xmlns:p14="http://schemas.microsoft.com/office/powerpoint/2010/main" val="1091508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Brainstorming is a great tool. But actually the creative process requires several stages and various methods, and it really doesn’t require you necessarily to do these formalised brainstorming methods or sessions.</a:t>
            </a:r>
          </a:p>
        </p:txBody>
      </p:sp>
      <p:sp>
        <p:nvSpPr>
          <p:cNvPr id="4" name="Slide Number Placeholder 3"/>
          <p:cNvSpPr>
            <a:spLocks noGrp="1"/>
          </p:cNvSpPr>
          <p:nvPr>
            <p:ph type="sldNum" sz="quarter" idx="5"/>
          </p:nvPr>
        </p:nvSpPr>
        <p:spPr/>
        <p:txBody>
          <a:bodyPr/>
          <a:lstStyle/>
          <a:p>
            <a:fld id="{080D2963-4AA5-4BA5-93A1-4C40134968DB}" type="slidenum">
              <a:rPr lang="en-GB" smtClean="0"/>
              <a:t>12</a:t>
            </a:fld>
            <a:endParaRPr lang="en-GB" dirty="0"/>
          </a:p>
        </p:txBody>
      </p:sp>
    </p:spTree>
    <p:extLst>
      <p:ext uri="{BB962C8B-B14F-4D97-AF65-F5344CB8AC3E}">
        <p14:creationId xmlns:p14="http://schemas.microsoft.com/office/powerpoint/2010/main" val="236371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this understanding sometimes that the best creative teams are completely cohesive, so they have an even distribution of people and that they are a very easy to identify group. But actually, outstandingly creative teams tend to utilise structured conflict and dissent to find ideas. It is through conflict, and being able to disagree with others, that the best ideas can arise.</a:t>
            </a:r>
          </a:p>
          <a:p>
            <a:r>
              <a:rPr lang="en-GB" dirty="0"/>
              <a:t>A people hire other A people. B people hire C people who agree with them and don’t challenge them. The best thing you can do to help sharpen and test your own ideas is to being in regular communication with smart people who disagree with you, and/ or whose skills or strengths complement your own.</a:t>
            </a:r>
          </a:p>
        </p:txBody>
      </p:sp>
      <p:sp>
        <p:nvSpPr>
          <p:cNvPr id="4" name="Slide Number Placeholder 3"/>
          <p:cNvSpPr>
            <a:spLocks noGrp="1"/>
          </p:cNvSpPr>
          <p:nvPr>
            <p:ph type="sldNum" sz="quarter" idx="5"/>
          </p:nvPr>
        </p:nvSpPr>
        <p:spPr/>
        <p:txBody>
          <a:bodyPr/>
          <a:lstStyle/>
          <a:p>
            <a:fld id="{080D2963-4AA5-4BA5-93A1-4C40134968DB}" type="slidenum">
              <a:rPr lang="en-GB" smtClean="0"/>
              <a:t>13</a:t>
            </a:fld>
            <a:endParaRPr lang="en-GB" dirty="0"/>
          </a:p>
        </p:txBody>
      </p:sp>
    </p:spTree>
    <p:extLst>
      <p:ext uri="{BB962C8B-B14F-4D97-AF65-F5344CB8AC3E}">
        <p14:creationId xmlns:p14="http://schemas.microsoft.com/office/powerpoint/2010/main" val="897629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Mafalda’s favourite myth. Found a lot in students. This belief is a big mistake. Creativity loves constraints. The fact that you are given a frame to work within makes sure that you don’t get lost in a bunch of details. </a:t>
            </a:r>
          </a:p>
          <a:p>
            <a:r>
              <a:rPr lang="en-GB" dirty="0"/>
              <a:t>So, if you are feeling like “Oh, I have all these things that I have to constrain myself to. This feels like such a difficult problem because of all of these constraints.”, be aware that it is actually those factors that help to support you in identifying great ideas. </a:t>
            </a:r>
          </a:p>
          <a:p>
            <a:r>
              <a:rPr lang="en-GB" dirty="0"/>
              <a:t>The Paradox of Choice. Barry Schwarz. This book was about how we can’t cope with too much choice. If there are 3 types of pasta sauce to choose between, we can make that decision easily. If there are 25, we get overwhelmed and tend to automatically reach for our usual brand without considering the others. If you have completely free reign then you can end up being overwhelmed by the possibility space, or going down lots of completely unsuitable paths and never get anywhere near the right solution space.</a:t>
            </a:r>
          </a:p>
        </p:txBody>
      </p:sp>
      <p:sp>
        <p:nvSpPr>
          <p:cNvPr id="4" name="Slide Number Placeholder 3"/>
          <p:cNvSpPr>
            <a:spLocks noGrp="1"/>
          </p:cNvSpPr>
          <p:nvPr>
            <p:ph type="sldNum" sz="quarter" idx="5"/>
          </p:nvPr>
        </p:nvSpPr>
        <p:spPr/>
        <p:txBody>
          <a:bodyPr/>
          <a:lstStyle/>
          <a:p>
            <a:fld id="{080D2963-4AA5-4BA5-93A1-4C40134968DB}" type="slidenum">
              <a:rPr lang="en-GB" smtClean="0"/>
              <a:t>14</a:t>
            </a:fld>
            <a:endParaRPr lang="en-GB" dirty="0"/>
          </a:p>
        </p:txBody>
      </p:sp>
    </p:spTree>
    <p:extLst>
      <p:ext uri="{BB962C8B-B14F-4D97-AF65-F5344CB8AC3E}">
        <p14:creationId xmlns:p14="http://schemas.microsoft.com/office/powerpoint/2010/main" val="2797877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95% of new products fail, only 5% succeed. </a:t>
            </a:r>
          </a:p>
          <a:p>
            <a:r>
              <a:rPr lang="en-GB" dirty="0"/>
              <a:t>Most great ideas are rejected at first. It is because they are new, and either people don’t understand the idea or product, or don’t see the need for it. (Our current mousetrap works well enough.)</a:t>
            </a:r>
          </a:p>
          <a:p>
            <a:r>
              <a:rPr lang="en-GB" dirty="0"/>
              <a:t>If an idea is getting rejected at first, it’s not necessarily a bad thing. Your idea might just be a little too far ahead of it’s time. (Or it could be dreadful, or it is not economically viable to produce or implement.)</a:t>
            </a:r>
          </a:p>
          <a:p>
            <a:r>
              <a:rPr lang="en-GB" dirty="0"/>
              <a:t>A lot of the constraints placed on you in this course are technical ones. You will have constraints that are your own understanding of the tools – what it is possible for you to create using them. Even if you are an expert at using the tools you are going to be constrained by what the tools are capable of. </a:t>
            </a:r>
          </a:p>
        </p:txBody>
      </p:sp>
      <p:sp>
        <p:nvSpPr>
          <p:cNvPr id="4" name="Slide Number Placeholder 3"/>
          <p:cNvSpPr>
            <a:spLocks noGrp="1"/>
          </p:cNvSpPr>
          <p:nvPr>
            <p:ph type="sldNum" sz="quarter" idx="5"/>
          </p:nvPr>
        </p:nvSpPr>
        <p:spPr/>
        <p:txBody>
          <a:bodyPr/>
          <a:lstStyle/>
          <a:p>
            <a:fld id="{080D2963-4AA5-4BA5-93A1-4C40134968DB}" type="slidenum">
              <a:rPr lang="en-GB" smtClean="0"/>
              <a:t>15</a:t>
            </a:fld>
            <a:endParaRPr lang="en-GB" dirty="0"/>
          </a:p>
        </p:txBody>
      </p:sp>
    </p:spTree>
    <p:extLst>
      <p:ext uri="{BB962C8B-B14F-4D97-AF65-F5344CB8AC3E}">
        <p14:creationId xmlns:p14="http://schemas.microsoft.com/office/powerpoint/2010/main" val="1645047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Fear will keep you back. We fail ourselves all the time by writing ourselves off and not attempting the thing that is scary. </a:t>
            </a:r>
          </a:p>
          <a:p>
            <a:r>
              <a:rPr lang="en-GB" dirty="0"/>
              <a:t>The challenge for creative thinking is to create this kind of context where you are not afraid. Where you feel free to take steps and fail. You can look at this as, instead of thinking that you will fail, think about what you might have some success with.</a:t>
            </a:r>
          </a:p>
          <a:p>
            <a:r>
              <a:rPr lang="en-GB" dirty="0"/>
              <a:t>There is quite a big difference between trying to fire an arrow and trying to hit the target. You will almost definitely miss the target, but you will definitely fail if you don’t even try to shoot. You miss 100% of the shots you don’t take. </a:t>
            </a:r>
          </a:p>
          <a:p>
            <a:r>
              <a:rPr lang="en-GB" dirty="0"/>
              <a:t>You should try to find a way to feel safe to have these ideas.</a:t>
            </a:r>
          </a:p>
          <a:p>
            <a:endParaRPr lang="en-GB" dirty="0"/>
          </a:p>
          <a:p>
            <a:r>
              <a:rPr lang="en-GB" dirty="0"/>
              <a:t>There is a paradox with Deus Ex Machina, which is that thinking up unrealistic ideas can quite often spawn realistic ones. So there has to be a balance between not being afraid of taking unrealistic steps, and being able to identify, out of these unrealistic steps, which ones are the ones that are realistic.</a:t>
            </a:r>
          </a:p>
          <a:p>
            <a:r>
              <a:rPr lang="en-GB" dirty="0"/>
              <a:t>We have a huge tendency to fixate on ideas (usually our own ideas). Killing your darlings is a difficult thing to do. It is usually a little easier when you are working in groups. Groups force you to let go of your darlings.</a:t>
            </a:r>
          </a:p>
          <a:p>
            <a:r>
              <a:rPr lang="en-GB" dirty="0"/>
              <a:t>Wicked problems are problems which are very difficult to define, and usually are only understood after you have one possible solution, This makes it very difficult to know what path to follow.</a:t>
            </a:r>
          </a:p>
        </p:txBody>
      </p:sp>
      <p:sp>
        <p:nvSpPr>
          <p:cNvPr id="4" name="Slide Number Placeholder 3"/>
          <p:cNvSpPr>
            <a:spLocks noGrp="1"/>
          </p:cNvSpPr>
          <p:nvPr>
            <p:ph type="sldNum" sz="quarter" idx="5"/>
          </p:nvPr>
        </p:nvSpPr>
        <p:spPr/>
        <p:txBody>
          <a:bodyPr/>
          <a:lstStyle/>
          <a:p>
            <a:fld id="{080D2963-4AA5-4BA5-93A1-4C40134968DB}" type="slidenum">
              <a:rPr lang="en-GB" smtClean="0"/>
              <a:t>16</a:t>
            </a:fld>
            <a:endParaRPr lang="en-GB" dirty="0"/>
          </a:p>
        </p:txBody>
      </p:sp>
    </p:spTree>
    <p:extLst>
      <p:ext uri="{BB962C8B-B14F-4D97-AF65-F5344CB8AC3E}">
        <p14:creationId xmlns:p14="http://schemas.microsoft.com/office/powerpoint/2010/main" val="3709266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Hopefully in this course you will be able to do things and experiment. You can’t experiment without the possibility of failure. </a:t>
            </a:r>
          </a:p>
          <a:p>
            <a:r>
              <a:rPr lang="en-GB" dirty="0"/>
              <a:t>People who have been successful in business often had several businesses that were failures, before the one that succeeded. There is discussion in the business community about the benefits of failing fast. It’s better to find something isn’t the right idea, so you can learn from the failure and move on quickly to a more promising idea, rather than having something that limps along but is never going to take off in a big way. </a:t>
            </a:r>
          </a:p>
        </p:txBody>
      </p:sp>
      <p:sp>
        <p:nvSpPr>
          <p:cNvPr id="4" name="Slide Number Placeholder 3"/>
          <p:cNvSpPr>
            <a:spLocks noGrp="1"/>
          </p:cNvSpPr>
          <p:nvPr>
            <p:ph type="sldNum" sz="quarter" idx="5"/>
          </p:nvPr>
        </p:nvSpPr>
        <p:spPr/>
        <p:txBody>
          <a:bodyPr/>
          <a:lstStyle/>
          <a:p>
            <a:fld id="{080D2963-4AA5-4BA5-93A1-4C40134968DB}" type="slidenum">
              <a:rPr lang="en-GB" smtClean="0"/>
              <a:t>17</a:t>
            </a:fld>
            <a:endParaRPr lang="en-GB" dirty="0"/>
          </a:p>
        </p:txBody>
      </p:sp>
    </p:spTree>
    <p:extLst>
      <p:ext uri="{BB962C8B-B14F-4D97-AF65-F5344CB8AC3E}">
        <p14:creationId xmlns:p14="http://schemas.microsoft.com/office/powerpoint/2010/main" val="2720145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going to be designing games, or  designing gameplay. </a:t>
            </a:r>
          </a:p>
          <a:p>
            <a:r>
              <a:rPr lang="en-GB" dirty="0"/>
              <a:t>We always bring this up in our design courses. There are many different definitions of what design is. </a:t>
            </a:r>
          </a:p>
          <a:p>
            <a:r>
              <a:rPr lang="en-GB" dirty="0"/>
              <a:t>Alexander is the author who introduced pattern language, so he knew quite a bit about components. He seems to say that design is about components, and that is exactly what you are going to be trying to be doing during this course.</a:t>
            </a:r>
          </a:p>
          <a:p>
            <a:r>
              <a:rPr lang="en-GB" dirty="0"/>
              <a:t>It could be seen as goal-directed problem-solving. There is an issue here in that goals are sometimes difficult to define.</a:t>
            </a:r>
          </a:p>
          <a:p>
            <a:r>
              <a:rPr lang="en-GB" dirty="0"/>
              <a:t>Asimow’s definition applies very well from an architectural or civil engineering perspective. The cost (both financial and potentially in human lives) for error if your building or bridge is poorly designed can be enormous. Fixing errors can be a lengthy and costly process that will impact a lot of people. The penalty for error is very difficult to tackle. When designing an AR app, you generally don’t face the same kind of penalties.</a:t>
            </a:r>
          </a:p>
          <a:p>
            <a:endParaRPr lang="en-GB" dirty="0"/>
          </a:p>
        </p:txBody>
      </p:sp>
      <p:sp>
        <p:nvSpPr>
          <p:cNvPr id="4" name="Slide Number Placeholder 3"/>
          <p:cNvSpPr>
            <a:spLocks noGrp="1"/>
          </p:cNvSpPr>
          <p:nvPr>
            <p:ph type="sldNum" sz="quarter" idx="5"/>
          </p:nvPr>
        </p:nvSpPr>
        <p:spPr/>
        <p:txBody>
          <a:bodyPr/>
          <a:lstStyle/>
          <a:p>
            <a:fld id="{080D2963-4AA5-4BA5-93A1-4C40134968DB}" type="slidenum">
              <a:rPr lang="en-GB" smtClean="0"/>
              <a:t>18</a:t>
            </a:fld>
            <a:endParaRPr lang="en-GB" dirty="0"/>
          </a:p>
        </p:txBody>
      </p:sp>
    </p:spTree>
    <p:extLst>
      <p:ext uri="{BB962C8B-B14F-4D97-AF65-F5344CB8AC3E}">
        <p14:creationId xmlns:p14="http://schemas.microsoft.com/office/powerpoint/2010/main" val="2790829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Fielden’s definition takes in a lot of factors that contribute to design. You can see that most design projects would have most of these factors. </a:t>
            </a:r>
          </a:p>
          <a:p>
            <a:r>
              <a:rPr lang="en-GB" dirty="0"/>
              <a:t>Gregory’s definition brings in the users. There is no point in designing something that does not take into account what the users actually want or need. (Of course, getting specifics from the user can be a very difficult process, but that is a different issue.)</a:t>
            </a:r>
          </a:p>
          <a:p>
            <a:r>
              <a:rPr lang="en-GB" dirty="0"/>
              <a:t>Jones – you have to believe in the thing you are designing.</a:t>
            </a:r>
          </a:p>
        </p:txBody>
      </p:sp>
      <p:sp>
        <p:nvSpPr>
          <p:cNvPr id="4" name="Slide Number Placeholder 3"/>
          <p:cNvSpPr>
            <a:spLocks noGrp="1"/>
          </p:cNvSpPr>
          <p:nvPr>
            <p:ph type="sldNum" sz="quarter" idx="5"/>
          </p:nvPr>
        </p:nvSpPr>
        <p:spPr/>
        <p:txBody>
          <a:bodyPr/>
          <a:lstStyle/>
          <a:p>
            <a:fld id="{080D2963-4AA5-4BA5-93A1-4C40134968DB}" type="slidenum">
              <a:rPr lang="en-GB" smtClean="0"/>
              <a:t>19</a:t>
            </a:fld>
            <a:endParaRPr lang="en-GB" dirty="0"/>
          </a:p>
        </p:txBody>
      </p:sp>
    </p:spTree>
    <p:extLst>
      <p:ext uri="{BB962C8B-B14F-4D97-AF65-F5344CB8AC3E}">
        <p14:creationId xmlns:p14="http://schemas.microsoft.com/office/powerpoint/2010/main" val="4277698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80D2963-4AA5-4BA5-93A1-4C40134968DB}" type="slidenum">
              <a:rPr lang="en-GB" smtClean="0"/>
              <a:t>2</a:t>
            </a:fld>
            <a:endParaRPr lang="en-GB" dirty="0"/>
          </a:p>
        </p:txBody>
      </p:sp>
    </p:spTree>
    <p:extLst>
      <p:ext uri="{BB962C8B-B14F-4D97-AF65-F5344CB8AC3E}">
        <p14:creationId xmlns:p14="http://schemas.microsoft.com/office/powerpoint/2010/main" val="1947881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lot of different stances on what design and creativity is. </a:t>
            </a:r>
          </a:p>
          <a:p>
            <a:r>
              <a:rPr lang="en-GB" dirty="0"/>
              <a:t>It depends on who you are asking.</a:t>
            </a:r>
          </a:p>
          <a:p>
            <a:endParaRPr lang="en-GB" dirty="0"/>
          </a:p>
          <a:p>
            <a:r>
              <a:rPr lang="en-GB" dirty="0"/>
              <a:t>Creativity with constraints. We only have one week to focus on this.</a:t>
            </a:r>
          </a:p>
        </p:txBody>
      </p:sp>
      <p:sp>
        <p:nvSpPr>
          <p:cNvPr id="4" name="Slide Number Placeholder 3"/>
          <p:cNvSpPr>
            <a:spLocks noGrp="1"/>
          </p:cNvSpPr>
          <p:nvPr>
            <p:ph type="sldNum" sz="quarter" idx="5"/>
          </p:nvPr>
        </p:nvSpPr>
        <p:spPr/>
        <p:txBody>
          <a:bodyPr/>
          <a:lstStyle/>
          <a:p>
            <a:fld id="{080D2963-4AA5-4BA5-93A1-4C40134968DB}" type="slidenum">
              <a:rPr lang="en-GB" smtClean="0"/>
              <a:t>20</a:t>
            </a:fld>
            <a:endParaRPr lang="en-GB" dirty="0"/>
          </a:p>
        </p:txBody>
      </p:sp>
    </p:spTree>
    <p:extLst>
      <p:ext uri="{BB962C8B-B14F-4D97-AF65-F5344CB8AC3E}">
        <p14:creationId xmlns:p14="http://schemas.microsoft.com/office/powerpoint/2010/main" val="370941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are going to find this in the projects that you are going to be doing. If you don’t know when to stop, if you have no tools to discuss these kind of issues, then you are going to have a hard time. </a:t>
            </a:r>
          </a:p>
          <a:p>
            <a:r>
              <a:rPr lang="en-GB" dirty="0"/>
              <a:t>Language: This is why Staffan’s library of gameplay design patterns is very useful, because it gives a standard language for us to discuss what you are doing in the gameplay.</a:t>
            </a:r>
          </a:p>
          <a:p>
            <a:r>
              <a:rPr lang="en-GB" dirty="0"/>
              <a:t>Methods give you a recipe for things that you can do. Cooking is creative, but it is also something where you can follow recipes, then deviate from them until you create your own preferred version of them. </a:t>
            </a:r>
          </a:p>
          <a:p>
            <a:r>
              <a:rPr lang="en-GB" dirty="0"/>
              <a:t>You have unlimited possibilities with cooking. But just imagine that you would be cooking with all of these ingredients without knowing what they are. You probably wouldn’t have a great result. Maybe something like the food mixtures they get contestants to identify in a few Taskmaster/ Bäst i Test tasks. Therefore it is much better for you to first identify what you have. (Milk, pasta, cheese, etc.) Then you try to find combinations of the items that will work well together. You will not know if the thing will be tasty or not until you cook it. Cooking can be a good example of a wicked problem. </a:t>
            </a:r>
          </a:p>
          <a:p>
            <a:r>
              <a:rPr lang="en-GB" dirty="0"/>
              <a:t>You look at a set of ingredients that you have and if you use a recipe you know that your result will probably be better than if you just cook something random. </a:t>
            </a:r>
          </a:p>
        </p:txBody>
      </p:sp>
      <p:sp>
        <p:nvSpPr>
          <p:cNvPr id="4" name="Slide Number Placeholder 3"/>
          <p:cNvSpPr>
            <a:spLocks noGrp="1"/>
          </p:cNvSpPr>
          <p:nvPr>
            <p:ph type="sldNum" sz="quarter" idx="5"/>
          </p:nvPr>
        </p:nvSpPr>
        <p:spPr/>
        <p:txBody>
          <a:bodyPr/>
          <a:lstStyle/>
          <a:p>
            <a:fld id="{080D2963-4AA5-4BA5-93A1-4C40134968DB}" type="slidenum">
              <a:rPr lang="en-GB" smtClean="0"/>
              <a:t>21</a:t>
            </a:fld>
            <a:endParaRPr lang="en-GB" dirty="0"/>
          </a:p>
        </p:txBody>
      </p:sp>
    </p:spTree>
    <p:extLst>
      <p:ext uri="{BB962C8B-B14F-4D97-AF65-F5344CB8AC3E}">
        <p14:creationId xmlns:p14="http://schemas.microsoft.com/office/powerpoint/2010/main" val="493922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usually have a goal. A method should be a procedure, a number of steps. You probably know all of these methods already.</a:t>
            </a:r>
          </a:p>
          <a:p>
            <a:r>
              <a:rPr lang="en-GB" dirty="0"/>
              <a:t>Baking is quite a tough task. Cooking is the humanities of sciences whilst baking is the actual hard science. If you get it wrong, you will know. But it is easier if you follow the recipe. Cooking is more creative than baking.</a:t>
            </a:r>
          </a:p>
        </p:txBody>
      </p:sp>
      <p:sp>
        <p:nvSpPr>
          <p:cNvPr id="4" name="Slide Number Placeholder 3"/>
          <p:cNvSpPr>
            <a:spLocks noGrp="1"/>
          </p:cNvSpPr>
          <p:nvPr>
            <p:ph type="sldNum" sz="quarter" idx="5"/>
          </p:nvPr>
        </p:nvSpPr>
        <p:spPr/>
        <p:txBody>
          <a:bodyPr/>
          <a:lstStyle/>
          <a:p>
            <a:fld id="{080D2963-4AA5-4BA5-93A1-4C40134968DB}" type="slidenum">
              <a:rPr lang="en-GB" smtClean="0"/>
              <a:t>22</a:t>
            </a:fld>
            <a:endParaRPr lang="en-GB" dirty="0"/>
          </a:p>
        </p:txBody>
      </p:sp>
    </p:spTree>
    <p:extLst>
      <p:ext uri="{BB962C8B-B14F-4D97-AF65-F5344CB8AC3E}">
        <p14:creationId xmlns:p14="http://schemas.microsoft.com/office/powerpoint/2010/main" val="1701221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links is fun method. We’re going to be using it in a very particular context. </a:t>
            </a:r>
          </a:p>
          <a:p>
            <a:r>
              <a:rPr lang="en-GB" dirty="0"/>
              <a:t>Work in pairs. Each pick one random thing.</a:t>
            </a:r>
          </a:p>
          <a:p>
            <a:r>
              <a:rPr lang="en-GB" dirty="0"/>
              <a:t>For each random thing, list what characteristics it has.</a:t>
            </a:r>
          </a:p>
          <a:p>
            <a:r>
              <a:rPr lang="en-GB" dirty="0"/>
              <a:t>For example, a mug. A mug is hard, cold (if it is empty or has a cold drink in it). It is probably breakable. What colour is it? What size is it? What shape is it? Look at it and list it’s important characteristics. </a:t>
            </a:r>
          </a:p>
        </p:txBody>
      </p:sp>
      <p:sp>
        <p:nvSpPr>
          <p:cNvPr id="4" name="Slide Number Placeholder 3"/>
          <p:cNvSpPr>
            <a:spLocks noGrp="1"/>
          </p:cNvSpPr>
          <p:nvPr>
            <p:ph type="sldNum" sz="quarter" idx="5"/>
          </p:nvPr>
        </p:nvSpPr>
        <p:spPr/>
        <p:txBody>
          <a:bodyPr/>
          <a:lstStyle/>
          <a:p>
            <a:fld id="{080D2963-4AA5-4BA5-93A1-4C40134968DB}" type="slidenum">
              <a:rPr lang="en-GB" smtClean="0"/>
              <a:t>23</a:t>
            </a:fld>
            <a:endParaRPr lang="en-GB" dirty="0"/>
          </a:p>
        </p:txBody>
      </p:sp>
    </p:spTree>
    <p:extLst>
      <p:ext uri="{BB962C8B-B14F-4D97-AF65-F5344CB8AC3E}">
        <p14:creationId xmlns:p14="http://schemas.microsoft.com/office/powerpoint/2010/main" val="1839356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happens if an existing element of the pinball machine is changed in some way? Or a new element is added? </a:t>
            </a:r>
          </a:p>
          <a:p>
            <a:r>
              <a:rPr lang="en-GB" dirty="0"/>
              <a:t>Write your ideas on the mentimeter.</a:t>
            </a:r>
          </a:p>
          <a:p>
            <a:endParaRPr lang="en-GB" dirty="0"/>
          </a:p>
          <a:p>
            <a:r>
              <a:rPr lang="en-GB" dirty="0"/>
              <a:t>This method is better applied when you have managed to come to an abstraction level about your objects that results in simpler ideas. You don’t need to use the objects directly in or with the pinball machine. Try to abstract the essential components of these objects and see if you can find more abstract level connections.</a:t>
            </a:r>
          </a:p>
          <a:p>
            <a:endParaRPr lang="en-GB" dirty="0"/>
          </a:p>
        </p:txBody>
      </p:sp>
      <p:sp>
        <p:nvSpPr>
          <p:cNvPr id="4" name="Slide Number Placeholder 3"/>
          <p:cNvSpPr>
            <a:spLocks noGrp="1"/>
          </p:cNvSpPr>
          <p:nvPr>
            <p:ph type="sldNum" sz="quarter" idx="5"/>
          </p:nvPr>
        </p:nvSpPr>
        <p:spPr/>
        <p:txBody>
          <a:bodyPr/>
          <a:lstStyle/>
          <a:p>
            <a:fld id="{080D2963-4AA5-4BA5-93A1-4C40134968DB}" type="slidenum">
              <a:rPr lang="en-GB" smtClean="0"/>
              <a:t>24</a:t>
            </a:fld>
            <a:endParaRPr lang="en-GB" dirty="0"/>
          </a:p>
        </p:txBody>
      </p:sp>
    </p:spTree>
    <p:extLst>
      <p:ext uri="{BB962C8B-B14F-4D97-AF65-F5344CB8AC3E}">
        <p14:creationId xmlns:p14="http://schemas.microsoft.com/office/powerpoint/2010/main" val="365170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Tries to come up with smart ways of showing that creativity is actually a stack of basic elements. Usually what you do when you create new things is that you are either copying, transforming, or combining them. Or a mixture of these. This video has a number of useful examples of this.</a:t>
            </a:r>
          </a:p>
        </p:txBody>
      </p:sp>
      <p:sp>
        <p:nvSpPr>
          <p:cNvPr id="4" name="Slide Number Placeholder 3"/>
          <p:cNvSpPr>
            <a:spLocks noGrp="1"/>
          </p:cNvSpPr>
          <p:nvPr>
            <p:ph type="sldNum" sz="quarter" idx="5"/>
          </p:nvPr>
        </p:nvSpPr>
        <p:spPr/>
        <p:txBody>
          <a:bodyPr/>
          <a:lstStyle/>
          <a:p>
            <a:fld id="{080D2963-4AA5-4BA5-93A1-4C40134968DB}" type="slidenum">
              <a:rPr lang="en-GB" smtClean="0"/>
              <a:t>25</a:t>
            </a:fld>
            <a:endParaRPr lang="en-GB" dirty="0"/>
          </a:p>
        </p:txBody>
      </p:sp>
    </p:spTree>
    <p:extLst>
      <p:ext uri="{BB962C8B-B14F-4D97-AF65-F5344CB8AC3E}">
        <p14:creationId xmlns:p14="http://schemas.microsoft.com/office/powerpoint/2010/main" val="4272583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 think is very important to take out of the Everything is a Remix video is that basically there are 5 different categories of ideation methods.</a:t>
            </a:r>
          </a:p>
          <a:p>
            <a:r>
              <a:rPr lang="en-GB" dirty="0"/>
              <a:t>The film showed you a set of examples where all of these things are done. Most of them however, quite interestingly, such as the example with the mouse, are about removing pieces. Very often, this is the most difficult operation to do. It is the one that simplifies things, and that makes metaphors clearer.</a:t>
            </a:r>
          </a:p>
          <a:p>
            <a:r>
              <a:rPr lang="en-GB" dirty="0"/>
              <a:t>You should try to remember to always check for the operation of removing as a type of action that you can take.</a:t>
            </a:r>
          </a:p>
          <a:p>
            <a:r>
              <a:rPr lang="en-GB" dirty="0"/>
              <a:t>The method that you are going to be working with in this module is very much based on these ideas.</a:t>
            </a:r>
          </a:p>
        </p:txBody>
      </p:sp>
      <p:sp>
        <p:nvSpPr>
          <p:cNvPr id="4" name="Slide Number Placeholder 3"/>
          <p:cNvSpPr>
            <a:spLocks noGrp="1"/>
          </p:cNvSpPr>
          <p:nvPr>
            <p:ph type="sldNum" sz="quarter" idx="5"/>
          </p:nvPr>
        </p:nvSpPr>
        <p:spPr/>
        <p:txBody>
          <a:bodyPr/>
          <a:lstStyle/>
          <a:p>
            <a:fld id="{080D2963-4AA5-4BA5-93A1-4C40134968DB}" type="slidenum">
              <a:rPr lang="en-GB" smtClean="0"/>
              <a:t>26</a:t>
            </a:fld>
            <a:endParaRPr lang="en-GB" dirty="0"/>
          </a:p>
        </p:txBody>
      </p:sp>
    </p:spTree>
    <p:extLst>
      <p:ext uri="{BB962C8B-B14F-4D97-AF65-F5344CB8AC3E}">
        <p14:creationId xmlns:p14="http://schemas.microsoft.com/office/powerpoint/2010/main" val="3519997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Jones here talks about some steps that you can take to come up with some new ideas.</a:t>
            </a:r>
          </a:p>
          <a:p>
            <a:r>
              <a:rPr lang="en-GB" dirty="0"/>
              <a:t>In these modules you will be given a problem, and a set of technologies that you have to use. After that, you should try to go through a process of purging the obvious solutions. </a:t>
            </a:r>
          </a:p>
          <a:p>
            <a:r>
              <a:rPr lang="en-GB" dirty="0"/>
              <a:t>Evocative questions help to develop and transform the solutions.</a:t>
            </a:r>
          </a:p>
        </p:txBody>
      </p:sp>
      <p:sp>
        <p:nvSpPr>
          <p:cNvPr id="4" name="Slide Number Placeholder 3"/>
          <p:cNvSpPr>
            <a:spLocks noGrp="1"/>
          </p:cNvSpPr>
          <p:nvPr>
            <p:ph type="sldNum" sz="quarter" idx="5"/>
          </p:nvPr>
        </p:nvSpPr>
        <p:spPr/>
        <p:txBody>
          <a:bodyPr/>
          <a:lstStyle/>
          <a:p>
            <a:fld id="{080D2963-4AA5-4BA5-93A1-4C40134968DB}" type="slidenum">
              <a:rPr lang="en-GB" smtClean="0"/>
              <a:t>27</a:t>
            </a:fld>
            <a:endParaRPr lang="en-GB" dirty="0"/>
          </a:p>
        </p:txBody>
      </p:sp>
    </p:spTree>
    <p:extLst>
      <p:ext uri="{BB962C8B-B14F-4D97-AF65-F5344CB8AC3E}">
        <p14:creationId xmlns:p14="http://schemas.microsoft.com/office/powerpoint/2010/main" val="2206124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Getting ideas in general can be helped by the use of techniques. What is most valuable to know is not where to look for a particular idea, but how to train your mind in the methods by which ideas are produced.</a:t>
            </a:r>
          </a:p>
          <a:p>
            <a:r>
              <a:rPr lang="en-GB" dirty="0"/>
              <a:t>The random links that you just tried is one of those methods, where you can train to more easily and rapidly identify characteristics in objects that you can combine with other things. This is something that is very trainable. You can start to have mental processes where you look through specific characteristics of the objects. How you can interact with them, what kind of material they are made from, what is the timeline for them? These techniques help you gather raw materials, and then they help you to digest these raw materials like a jigsaw puzzle. Then, after you incubate them, hopefully you have this eureka moment. </a:t>
            </a:r>
          </a:p>
          <a:p>
            <a:r>
              <a:rPr lang="en-GB" dirty="0"/>
              <a:t>Very clear steps of how you can generate ideas.</a:t>
            </a:r>
          </a:p>
          <a:p>
            <a:r>
              <a:rPr lang="en-GB" dirty="0"/>
              <a:t>This is quite an old way of working which has been tried and tested for decades.</a:t>
            </a:r>
          </a:p>
        </p:txBody>
      </p:sp>
      <p:sp>
        <p:nvSpPr>
          <p:cNvPr id="4" name="Slide Number Placeholder 3"/>
          <p:cNvSpPr>
            <a:spLocks noGrp="1"/>
          </p:cNvSpPr>
          <p:nvPr>
            <p:ph type="sldNum" sz="quarter" idx="5"/>
          </p:nvPr>
        </p:nvSpPr>
        <p:spPr/>
        <p:txBody>
          <a:bodyPr/>
          <a:lstStyle/>
          <a:p>
            <a:fld id="{080D2963-4AA5-4BA5-93A1-4C40134968DB}" type="slidenum">
              <a:rPr lang="en-GB" smtClean="0"/>
              <a:t>28</a:t>
            </a:fld>
            <a:endParaRPr lang="en-GB" dirty="0"/>
          </a:p>
        </p:txBody>
      </p:sp>
    </p:spTree>
    <p:extLst>
      <p:ext uri="{BB962C8B-B14F-4D97-AF65-F5344CB8AC3E}">
        <p14:creationId xmlns:p14="http://schemas.microsoft.com/office/powerpoint/2010/main" val="2416418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clear example of when we use methods without even thinking about it. This is how you can solve a jigsaw puzzle.</a:t>
            </a:r>
          </a:p>
          <a:p>
            <a:r>
              <a:rPr lang="en-GB" dirty="0"/>
              <a:t>Usually people will start by the corners, and then try to find identifiable bits of the image, because then you can put the colours together. And then you can fill in the most difficult parts of it. </a:t>
            </a:r>
          </a:p>
          <a:p>
            <a:r>
              <a:rPr lang="en-GB" dirty="0"/>
              <a:t>This is a very common method. Most people solve jigsaw puzzles like this never really thinking that this is a method. If you were to try to solve a jigsaw puzzle by starting in the upper left corner, it would take you much longer, it’s a lot more difficult. So if you want to have a bigger challenge, you can do that instead. </a:t>
            </a:r>
          </a:p>
          <a:p>
            <a:endParaRPr lang="en-GB" dirty="0"/>
          </a:p>
          <a:p>
            <a:r>
              <a:rPr lang="en-GB" dirty="0"/>
              <a:t>What you do here in the jigsaw puzzle is that you try to take steps from the most easily identifiable things, to enable you to be able to see relationships more clearly. These relationships come in the form of colours, the corners of the jigsaw, the edges of the jigsaw, and so on. </a:t>
            </a:r>
          </a:p>
        </p:txBody>
      </p:sp>
      <p:sp>
        <p:nvSpPr>
          <p:cNvPr id="4" name="Slide Number Placeholder 3"/>
          <p:cNvSpPr>
            <a:spLocks noGrp="1"/>
          </p:cNvSpPr>
          <p:nvPr>
            <p:ph type="sldNum" sz="quarter" idx="5"/>
          </p:nvPr>
        </p:nvSpPr>
        <p:spPr/>
        <p:txBody>
          <a:bodyPr/>
          <a:lstStyle/>
          <a:p>
            <a:fld id="{080D2963-4AA5-4BA5-93A1-4C40134968DB}" type="slidenum">
              <a:rPr lang="en-GB" smtClean="0"/>
              <a:t>29</a:t>
            </a:fld>
            <a:endParaRPr lang="en-GB" dirty="0"/>
          </a:p>
        </p:txBody>
      </p:sp>
    </p:spTree>
    <p:extLst>
      <p:ext uri="{BB962C8B-B14F-4D97-AF65-F5344CB8AC3E}">
        <p14:creationId xmlns:p14="http://schemas.microsoft.com/office/powerpoint/2010/main" val="305553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ask a class full of young children whether they think they are creative, all (or almost all) of them will put their hands up. Young children generally think that they are creative. (I used to want to be an author, and started writing a novel aged 10. It was dreadful. But I thought it was brilliant. A friend happily drew some mediocre pictures for my book.) What happens to us between that moment in our lives and adulthood that changes our perception of our powers of creativity? There is a lot of research into this. </a:t>
            </a:r>
          </a:p>
          <a:p>
            <a:r>
              <a:rPr lang="en-GB" dirty="0"/>
              <a:t>One suggestion is that it’s to do with synapses. Young children have trillions of these. Through a process of synaptic pruning, these decrease over the years.</a:t>
            </a:r>
          </a:p>
          <a:p>
            <a:r>
              <a:rPr lang="en-GB" dirty="0"/>
              <a:t>Kids connect all sorts of unusual things together because they haven’t learned that these things don’t necessarily go together yet. This ability to make connections between seemingly unrelated things is called divergent thinking, and is an important tenet in creative thinking, but it is just one part of it.</a:t>
            </a:r>
          </a:p>
        </p:txBody>
      </p:sp>
      <p:sp>
        <p:nvSpPr>
          <p:cNvPr id="4" name="Slide Number Placeholder 3"/>
          <p:cNvSpPr>
            <a:spLocks noGrp="1"/>
          </p:cNvSpPr>
          <p:nvPr>
            <p:ph type="sldNum" sz="quarter" idx="5"/>
          </p:nvPr>
        </p:nvSpPr>
        <p:spPr/>
        <p:txBody>
          <a:bodyPr/>
          <a:lstStyle/>
          <a:p>
            <a:fld id="{080D2963-4AA5-4BA5-93A1-4C40134968DB}" type="slidenum">
              <a:rPr lang="en-GB" smtClean="0"/>
              <a:t>3</a:t>
            </a:fld>
            <a:endParaRPr lang="en-GB" dirty="0"/>
          </a:p>
        </p:txBody>
      </p:sp>
    </p:spTree>
    <p:extLst>
      <p:ext uri="{BB962C8B-B14F-4D97-AF65-F5344CB8AC3E}">
        <p14:creationId xmlns:p14="http://schemas.microsoft.com/office/powerpoint/2010/main" val="23281763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recognises this logo? Does this say anything to you? If you don’t recognise it, does it look familiar in any way? </a:t>
            </a:r>
          </a:p>
        </p:txBody>
      </p:sp>
      <p:sp>
        <p:nvSpPr>
          <p:cNvPr id="4" name="Slide Number Placeholder 3"/>
          <p:cNvSpPr>
            <a:spLocks noGrp="1"/>
          </p:cNvSpPr>
          <p:nvPr>
            <p:ph type="sldNum" sz="quarter" idx="5"/>
          </p:nvPr>
        </p:nvSpPr>
        <p:spPr/>
        <p:txBody>
          <a:bodyPr/>
          <a:lstStyle/>
          <a:p>
            <a:fld id="{080D2963-4AA5-4BA5-93A1-4C40134968DB}" type="slidenum">
              <a:rPr lang="en-GB" smtClean="0"/>
              <a:t>30</a:t>
            </a:fld>
            <a:endParaRPr lang="en-GB" dirty="0"/>
          </a:p>
        </p:txBody>
      </p:sp>
    </p:spTree>
    <p:extLst>
      <p:ext uri="{BB962C8B-B14F-4D97-AF65-F5344CB8AC3E}">
        <p14:creationId xmlns:p14="http://schemas.microsoft.com/office/powerpoint/2010/main" val="14724487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recognise this logo? </a:t>
            </a:r>
          </a:p>
          <a:p>
            <a:r>
              <a:rPr lang="en-GB" dirty="0"/>
              <a:t>Both of these are apps.  This is the icon for Pokemon Go. </a:t>
            </a:r>
          </a:p>
          <a:p>
            <a:r>
              <a:rPr lang="en-GB" dirty="0"/>
              <a:t>Pokemon Go essentially builds on another game which is called Ingress. Ingress is s game that had exactly the same components as Pokemon Go. Pokemon Go built on whatever was already built in Ingress. It used the same maps, it used the same stops, it used everything from Ingress, but connected it with a brand. And was therefore a lot more successful. </a:t>
            </a:r>
          </a:p>
          <a:p>
            <a:r>
              <a:rPr lang="en-GB" dirty="0"/>
              <a:t>What made Pokemon Go better, or, at least, more successful than Ingress? There is something very particular about doing this. – combining these two ideas. When you partner with an established and immensely successful company you of course have an easier path to success. This is because you are engaging with people through familiarity. </a:t>
            </a:r>
          </a:p>
          <a:p>
            <a:r>
              <a:rPr lang="en-GB" dirty="0"/>
              <a:t>It is important to recognise that even if you have very brilliant ideas for your games, you have to consider the familiarity and engagement aspect. So, how are you playing with things that are already there? How are you considering the technology that you are working with? How are you taking a step forward that is not too much of a step forward? This is a very fine balance.</a:t>
            </a:r>
          </a:p>
          <a:p>
            <a:r>
              <a:rPr lang="en-GB" dirty="0"/>
              <a:t>So, this is just one example of how things can be transformed into something else.</a:t>
            </a:r>
          </a:p>
        </p:txBody>
      </p:sp>
      <p:sp>
        <p:nvSpPr>
          <p:cNvPr id="4" name="Slide Number Placeholder 3"/>
          <p:cNvSpPr>
            <a:spLocks noGrp="1"/>
          </p:cNvSpPr>
          <p:nvPr>
            <p:ph type="sldNum" sz="quarter" idx="5"/>
          </p:nvPr>
        </p:nvSpPr>
        <p:spPr/>
        <p:txBody>
          <a:bodyPr/>
          <a:lstStyle/>
          <a:p>
            <a:fld id="{080D2963-4AA5-4BA5-93A1-4C40134968DB}" type="slidenum">
              <a:rPr lang="en-GB" smtClean="0"/>
              <a:t>31</a:t>
            </a:fld>
            <a:endParaRPr lang="en-GB" dirty="0"/>
          </a:p>
        </p:txBody>
      </p:sp>
    </p:spTree>
    <p:extLst>
      <p:ext uri="{BB962C8B-B14F-4D97-AF65-F5344CB8AC3E}">
        <p14:creationId xmlns:p14="http://schemas.microsoft.com/office/powerpoint/2010/main" val="1465657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Brainstorming seems to be the go-to method that everybody talks about. Everybody says that they will brainstorm for so many things. It is a method that is very often misused. </a:t>
            </a:r>
          </a:p>
          <a:p>
            <a:r>
              <a:rPr lang="en-GB" dirty="0"/>
              <a:t>Osborn, who invented this term, had essentially two big rules for it. </a:t>
            </a:r>
          </a:p>
          <a:p>
            <a:pPr marL="228600" indent="-228600">
              <a:buAutoNum type="arabicPeriod"/>
            </a:pPr>
            <a:r>
              <a:rPr lang="en-GB" dirty="0"/>
              <a:t>You should defer judgement. So you should not be judging the ideas at the same time as you are having them. Just write them down. </a:t>
            </a:r>
          </a:p>
          <a:p>
            <a:pPr marL="228600" indent="-228600">
              <a:buAutoNum type="arabicPeriod"/>
            </a:pPr>
            <a:r>
              <a:rPr lang="en-GB" dirty="0"/>
              <a:t>2. Reach for quantity. Don’t worry about the quality when brainstorming, just try to come up with as many ideas as possible.</a:t>
            </a:r>
          </a:p>
          <a:p>
            <a:r>
              <a:rPr lang="en-GB" dirty="0"/>
              <a:t>Out of all of the ideas you had from the random links it is better for you to have many of them rather than trying to have one concise idea. </a:t>
            </a:r>
          </a:p>
        </p:txBody>
      </p:sp>
      <p:sp>
        <p:nvSpPr>
          <p:cNvPr id="4" name="Slide Number Placeholder 3"/>
          <p:cNvSpPr>
            <a:spLocks noGrp="1"/>
          </p:cNvSpPr>
          <p:nvPr>
            <p:ph type="sldNum" sz="quarter" idx="5"/>
          </p:nvPr>
        </p:nvSpPr>
        <p:spPr/>
        <p:txBody>
          <a:bodyPr/>
          <a:lstStyle/>
          <a:p>
            <a:fld id="{080D2963-4AA5-4BA5-93A1-4C40134968DB}" type="slidenum">
              <a:rPr lang="en-GB" smtClean="0"/>
              <a:t>32</a:t>
            </a:fld>
            <a:endParaRPr lang="en-GB" dirty="0"/>
          </a:p>
        </p:txBody>
      </p:sp>
    </p:spTree>
    <p:extLst>
      <p:ext uri="{BB962C8B-B14F-4D97-AF65-F5344CB8AC3E}">
        <p14:creationId xmlns:p14="http://schemas.microsoft.com/office/powerpoint/2010/main" val="4810041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 course, this method has some pros and cons. These are usually discussed in the methodology course.</a:t>
            </a:r>
          </a:p>
          <a:p>
            <a:r>
              <a:rPr lang="en-GB" dirty="0"/>
              <a:t>One of the pros of brainstorming is that it is rather unstructured. It is very accessible to a lot of people. This is at least partly why it’s use became so widespread.</a:t>
            </a:r>
          </a:p>
          <a:p>
            <a:r>
              <a:rPr lang="en-GB" dirty="0"/>
              <a:t>One con being that it is very unstructured and doesn’t have a recipe, which means that it is very often misused. It also tends not to take into consideration the people that are brainstorming. So it would be very easy for somebody with an alpha attitude to take over a brainstorming session – whoever shouts the loudest or is most assertive/ aggressive.</a:t>
            </a:r>
          </a:p>
        </p:txBody>
      </p:sp>
      <p:sp>
        <p:nvSpPr>
          <p:cNvPr id="4" name="Slide Number Placeholder 3"/>
          <p:cNvSpPr>
            <a:spLocks noGrp="1"/>
          </p:cNvSpPr>
          <p:nvPr>
            <p:ph type="sldNum" sz="quarter" idx="5"/>
          </p:nvPr>
        </p:nvSpPr>
        <p:spPr/>
        <p:txBody>
          <a:bodyPr/>
          <a:lstStyle/>
          <a:p>
            <a:fld id="{080D2963-4AA5-4BA5-93A1-4C40134968DB}" type="slidenum">
              <a:rPr lang="en-GB" smtClean="0"/>
              <a:t>33</a:t>
            </a:fld>
            <a:endParaRPr lang="en-GB" dirty="0"/>
          </a:p>
        </p:txBody>
      </p:sp>
    </p:spTree>
    <p:extLst>
      <p:ext uri="{BB962C8B-B14F-4D97-AF65-F5344CB8AC3E}">
        <p14:creationId xmlns:p14="http://schemas.microsoft.com/office/powerpoint/2010/main" val="1968156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lot of methods for removing mental blocks. This one is a good one. </a:t>
            </a:r>
          </a:p>
          <a:p>
            <a:r>
              <a:rPr lang="en-GB" dirty="0"/>
              <a:t>State your problem very concisely. Exchange all the words for synonyms. Just changing the way that the sentence is constructed gives two completely different pictures. While the first one reminds me of the top image, the second one makes you think of a much more futuristic vision.</a:t>
            </a:r>
          </a:p>
          <a:p>
            <a:r>
              <a:rPr lang="en-GB" dirty="0"/>
              <a:t>By now you are probably wondering, so what is this method that we are going to be using for this exercise.</a:t>
            </a:r>
          </a:p>
        </p:txBody>
      </p:sp>
      <p:sp>
        <p:nvSpPr>
          <p:cNvPr id="4" name="Slide Number Placeholder 3"/>
          <p:cNvSpPr>
            <a:spLocks noGrp="1"/>
          </p:cNvSpPr>
          <p:nvPr>
            <p:ph type="sldNum" sz="quarter" idx="5"/>
          </p:nvPr>
        </p:nvSpPr>
        <p:spPr/>
        <p:txBody>
          <a:bodyPr/>
          <a:lstStyle/>
          <a:p>
            <a:fld id="{080D2963-4AA5-4BA5-93A1-4C40134968DB}" type="slidenum">
              <a:rPr lang="en-GB" smtClean="0"/>
              <a:t>34</a:t>
            </a:fld>
            <a:endParaRPr lang="en-GB" dirty="0"/>
          </a:p>
        </p:txBody>
      </p:sp>
    </p:spTree>
    <p:extLst>
      <p:ext uri="{BB962C8B-B14F-4D97-AF65-F5344CB8AC3E}">
        <p14:creationId xmlns:p14="http://schemas.microsoft.com/office/powerpoint/2010/main" val="2415650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is the method. We are using a systematic method of creativity. </a:t>
            </a:r>
          </a:p>
          <a:p>
            <a:r>
              <a:rPr lang="en-GB" dirty="0"/>
              <a:t>Skewing means that you turn it into something else, or that you mould it or that you work with it in some way such that you stretch the concept of E.</a:t>
            </a:r>
          </a:p>
          <a:p>
            <a:r>
              <a:rPr lang="en-GB" dirty="0"/>
              <a:t>Sometimes you end up in situations where these feel quite similar. That is a normal thing to happen. Many people ask what is the difference between step 1 and step 5? Adding more of one element would create an imbalance between it and another element surely? Creating an imbalanced permutation actually relies on you understanding the relationship between two of the elements, so if one of them goes up the other has to go down, and that is in that operation that you might find the new idea.  </a:t>
            </a:r>
          </a:p>
        </p:txBody>
      </p:sp>
      <p:sp>
        <p:nvSpPr>
          <p:cNvPr id="4" name="Slide Number Placeholder 3"/>
          <p:cNvSpPr>
            <a:spLocks noGrp="1"/>
          </p:cNvSpPr>
          <p:nvPr>
            <p:ph type="sldNum" sz="quarter" idx="5"/>
          </p:nvPr>
        </p:nvSpPr>
        <p:spPr/>
        <p:txBody>
          <a:bodyPr/>
          <a:lstStyle/>
          <a:p>
            <a:fld id="{080D2963-4AA5-4BA5-93A1-4C40134968DB}" type="slidenum">
              <a:rPr lang="en-GB" smtClean="0"/>
              <a:t>35</a:t>
            </a:fld>
            <a:endParaRPr lang="en-GB" dirty="0"/>
          </a:p>
        </p:txBody>
      </p:sp>
    </p:spTree>
    <p:extLst>
      <p:ext uri="{BB962C8B-B14F-4D97-AF65-F5344CB8AC3E}">
        <p14:creationId xmlns:p14="http://schemas.microsoft.com/office/powerpoint/2010/main" val="3955709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 similar method, called Scamper. It is actually quite popular. </a:t>
            </a:r>
          </a:p>
          <a:p>
            <a:r>
              <a:rPr lang="en-GB" dirty="0"/>
              <a:t>What you do in this method is quite similar to the systematic method. A disadvantage of this method in comparison is that it doesn’t require you to create a list of elements in the system, so it doesn’t start in the same way. The advantage of this method is that it has some additional interesting operations. This might be a little overkill for this context. We are hoping that the previous method which you are going to be using will be easier for you to use to come up with a wide set of ideas without having to go through all of these.</a:t>
            </a:r>
          </a:p>
        </p:txBody>
      </p:sp>
      <p:sp>
        <p:nvSpPr>
          <p:cNvPr id="4" name="Slide Number Placeholder 3"/>
          <p:cNvSpPr>
            <a:spLocks noGrp="1"/>
          </p:cNvSpPr>
          <p:nvPr>
            <p:ph type="sldNum" sz="quarter" idx="5"/>
          </p:nvPr>
        </p:nvSpPr>
        <p:spPr/>
        <p:txBody>
          <a:bodyPr/>
          <a:lstStyle/>
          <a:p>
            <a:fld id="{080D2963-4AA5-4BA5-93A1-4C40134968DB}" type="slidenum">
              <a:rPr lang="en-GB" smtClean="0"/>
              <a:t>36</a:t>
            </a:fld>
            <a:endParaRPr lang="en-GB" dirty="0"/>
          </a:p>
        </p:txBody>
      </p:sp>
    </p:spTree>
    <p:extLst>
      <p:ext uri="{BB962C8B-B14F-4D97-AF65-F5344CB8AC3E}">
        <p14:creationId xmlns:p14="http://schemas.microsoft.com/office/powerpoint/2010/main" val="2430268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look through this checklist you can sometimes just find new things by questioning what you have in front of you. </a:t>
            </a:r>
          </a:p>
        </p:txBody>
      </p:sp>
      <p:sp>
        <p:nvSpPr>
          <p:cNvPr id="4" name="Slide Number Placeholder 3"/>
          <p:cNvSpPr>
            <a:spLocks noGrp="1"/>
          </p:cNvSpPr>
          <p:nvPr>
            <p:ph type="sldNum" sz="quarter" idx="5"/>
          </p:nvPr>
        </p:nvSpPr>
        <p:spPr/>
        <p:txBody>
          <a:bodyPr/>
          <a:lstStyle/>
          <a:p>
            <a:fld id="{080D2963-4AA5-4BA5-93A1-4C40134968DB}" type="slidenum">
              <a:rPr lang="en-GB" smtClean="0"/>
              <a:t>37</a:t>
            </a:fld>
            <a:endParaRPr lang="en-GB" dirty="0"/>
          </a:p>
        </p:txBody>
      </p:sp>
    </p:spTree>
    <p:extLst>
      <p:ext uri="{BB962C8B-B14F-4D97-AF65-F5344CB8AC3E}">
        <p14:creationId xmlns:p14="http://schemas.microsoft.com/office/powerpoint/2010/main" val="5006213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80D2963-4AA5-4BA5-93A1-4C40134968DB}" type="slidenum">
              <a:rPr lang="en-GB" smtClean="0"/>
              <a:t>38</a:t>
            </a:fld>
            <a:endParaRPr lang="en-GB" dirty="0"/>
          </a:p>
        </p:txBody>
      </p:sp>
    </p:spTree>
    <p:extLst>
      <p:ext uri="{BB962C8B-B14F-4D97-AF65-F5344CB8AC3E}">
        <p14:creationId xmlns:p14="http://schemas.microsoft.com/office/powerpoint/2010/main" val="11804081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80D2963-4AA5-4BA5-93A1-4C40134968DB}" type="slidenum">
              <a:rPr lang="en-GB" smtClean="0"/>
              <a:t>39</a:t>
            </a:fld>
            <a:endParaRPr lang="en-GB" dirty="0"/>
          </a:p>
        </p:txBody>
      </p:sp>
    </p:spTree>
    <p:extLst>
      <p:ext uri="{BB962C8B-B14F-4D97-AF65-F5344CB8AC3E}">
        <p14:creationId xmlns:p14="http://schemas.microsoft.com/office/powerpoint/2010/main" val="787578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Greek philosophers such as Plato rejected completely the idea of creativity. Preferred to see art as a form of discovery. A painter does not make something – he merely imitates. There was no way to be creative, because we just take in input and imitate what we see.</a:t>
            </a:r>
          </a:p>
          <a:p>
            <a:r>
              <a:rPr lang="en-GB" dirty="0"/>
              <a:t>At the same time, the Greeks had the Muses as an integral part of Greek philosophy. The Muses each had different types of art and science which they would inspire. It was seen as coming from the Gods. “Divine inspiration” Creativity was not a characteristic of a human being. It was something that would come from the heavens. </a:t>
            </a:r>
          </a:p>
        </p:txBody>
      </p:sp>
      <p:sp>
        <p:nvSpPr>
          <p:cNvPr id="4" name="Slide Number Placeholder 3"/>
          <p:cNvSpPr>
            <a:spLocks noGrp="1"/>
          </p:cNvSpPr>
          <p:nvPr>
            <p:ph type="sldNum" sz="quarter" idx="5"/>
          </p:nvPr>
        </p:nvSpPr>
        <p:spPr/>
        <p:txBody>
          <a:bodyPr/>
          <a:lstStyle/>
          <a:p>
            <a:fld id="{080D2963-4AA5-4BA5-93A1-4C40134968DB}" type="slidenum">
              <a:rPr lang="en-GB" smtClean="0"/>
              <a:t>4</a:t>
            </a:fld>
            <a:endParaRPr lang="en-GB" dirty="0"/>
          </a:p>
        </p:txBody>
      </p:sp>
    </p:spTree>
    <p:extLst>
      <p:ext uri="{BB962C8B-B14F-4D97-AF65-F5344CB8AC3E}">
        <p14:creationId xmlns:p14="http://schemas.microsoft.com/office/powerpoint/2010/main" val="828317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 piece of art where Leonardo Da Vinci’s classic male has been replaced by something else. Harmonia Rosales, 2017. The Virtuous Woman. </a:t>
            </a:r>
          </a:p>
          <a:p>
            <a:r>
              <a:rPr lang="en-GB" dirty="0"/>
              <a:t>What is interesting about this piece of art is that it takes something that already exists and reworks it. It adds a different perspective. </a:t>
            </a:r>
          </a:p>
          <a:p>
            <a:r>
              <a:rPr lang="en-GB" dirty="0"/>
              <a:t>This sort of goes together with how Plato would see it. But how did this idea come to her?</a:t>
            </a:r>
          </a:p>
          <a:p>
            <a:r>
              <a:rPr lang="en-GB" dirty="0"/>
              <a:t>It was after the Renaissance that creativity came to be seen as a human ability. It was usually seen as the ability of great men. </a:t>
            </a:r>
          </a:p>
          <a:p>
            <a:r>
              <a:rPr lang="en-GB" dirty="0"/>
              <a:t>For example, Leonardo Da Vinci is the archetypal renaissance man. He was seen as this master creator, and that type of characteristic was exclusive to people of higher education. Creativity was seen as something that was clearly related to greatness.</a:t>
            </a:r>
          </a:p>
          <a:p>
            <a:endParaRPr lang="en-GB" dirty="0"/>
          </a:p>
        </p:txBody>
      </p:sp>
      <p:sp>
        <p:nvSpPr>
          <p:cNvPr id="4" name="Slide Number Placeholder 3"/>
          <p:cNvSpPr>
            <a:spLocks noGrp="1"/>
          </p:cNvSpPr>
          <p:nvPr>
            <p:ph type="sldNum" sz="quarter" idx="5"/>
          </p:nvPr>
        </p:nvSpPr>
        <p:spPr/>
        <p:txBody>
          <a:bodyPr/>
          <a:lstStyle/>
          <a:p>
            <a:fld id="{080D2963-4AA5-4BA5-93A1-4C40134968DB}" type="slidenum">
              <a:rPr lang="en-GB" smtClean="0"/>
              <a:t>5</a:t>
            </a:fld>
            <a:endParaRPr lang="en-GB" dirty="0"/>
          </a:p>
        </p:txBody>
      </p:sp>
    </p:spTree>
    <p:extLst>
      <p:ext uri="{BB962C8B-B14F-4D97-AF65-F5344CB8AC3E}">
        <p14:creationId xmlns:p14="http://schemas.microsoft.com/office/powerpoint/2010/main" val="1947416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changed our minds a little bit on what creativity is since the renaissance. </a:t>
            </a:r>
          </a:p>
          <a:p>
            <a:r>
              <a:rPr lang="en-GB" dirty="0"/>
              <a:t>The first quote is attributed to Edison, but it is not known for sure whether it was actually him who said this. </a:t>
            </a:r>
          </a:p>
          <a:p>
            <a:r>
              <a:rPr lang="en-GB" dirty="0"/>
              <a:t>Creativity and genius really relies on knowing that you need to commit and to work hard, possibly for many months or even years, for things to become creative.</a:t>
            </a:r>
          </a:p>
          <a:p>
            <a:r>
              <a:rPr lang="en-GB" dirty="0"/>
              <a:t>For an example of the crafting process of writing novels, I highly recommend On Writing by Stephen King.</a:t>
            </a:r>
          </a:p>
          <a:p>
            <a:r>
              <a:rPr lang="en-GB" dirty="0"/>
              <a:t>One thing to keep in mind for the rest of this course is that the problem for you to get these new ideas connected to the technologies that you are going to be working with is not how to get new and innovative thoughts into your mind, but how to get the old ones out. This is the difficult part, and it’s not always perceived that way. But every time you come up with something you think is a new thing, try to check if it’s not just an old idea that maybe you need to purge out of your head, a previous understanding that you have? Have you been able to look at things with fresh eyes? </a:t>
            </a:r>
          </a:p>
        </p:txBody>
      </p:sp>
      <p:sp>
        <p:nvSpPr>
          <p:cNvPr id="4" name="Slide Number Placeholder 3"/>
          <p:cNvSpPr>
            <a:spLocks noGrp="1"/>
          </p:cNvSpPr>
          <p:nvPr>
            <p:ph type="sldNum" sz="quarter" idx="5"/>
          </p:nvPr>
        </p:nvSpPr>
        <p:spPr/>
        <p:txBody>
          <a:bodyPr/>
          <a:lstStyle/>
          <a:p>
            <a:fld id="{080D2963-4AA5-4BA5-93A1-4C40134968DB}" type="slidenum">
              <a:rPr lang="en-GB" smtClean="0"/>
              <a:t>6</a:t>
            </a:fld>
            <a:endParaRPr lang="en-GB" dirty="0"/>
          </a:p>
        </p:txBody>
      </p:sp>
    </p:spTree>
    <p:extLst>
      <p:ext uri="{BB962C8B-B14F-4D97-AF65-F5344CB8AC3E}">
        <p14:creationId xmlns:p14="http://schemas.microsoft.com/office/powerpoint/2010/main" val="1895121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that note, there is a little book called The Myths of Creativity. I’m not going to talk about all of them, but I think that there are some that may feel familiar to you, that I think are sort of like a popular culture thing, and that have sort of become embedded in our understanding of creativity. </a:t>
            </a:r>
          </a:p>
          <a:p>
            <a:r>
              <a:rPr lang="en-GB" dirty="0"/>
              <a:t>One of them is called the Eureka myth. This is a very common myth. But it is a myth. If anything, the creative process requires a period of incubation, where ideas and relevant knowledge need to linger in your subconscious for a while. They connect suddenly, you get this sudden realisation, and it looks like it happens in a flash. But, more often, the right connection actually takes some work after this type of incubation. It’s not the case that ideas just come from nowhere. </a:t>
            </a:r>
          </a:p>
          <a:p>
            <a:r>
              <a:rPr lang="en-GB" dirty="0"/>
              <a:t>A friend worked for a company which did the kind of Dragon’s Den thing: took people’s great ideas for physical products which could be engineered, and helped them bring those to market. One guy told the story of how he woke up one night with an idea for a piece of child safety equipment which he immediately then took to this company. He wasn’t an engineer by trade. He didn’t have a degree in a related (or any) subject. But he had spent several months thinking about this problem. That moment when he woke up was just when everything coalesced and he found his solution. This story isn’t just about the eureka myth. It also debunks the idea that only “great men” can be creative, and provides a little evidence for the idea that a fresh perspective is useful in ignoring (or not knowing about) the old ideas in order to discover better new ones.</a:t>
            </a:r>
          </a:p>
        </p:txBody>
      </p:sp>
      <p:sp>
        <p:nvSpPr>
          <p:cNvPr id="4" name="Slide Number Placeholder 3"/>
          <p:cNvSpPr>
            <a:spLocks noGrp="1"/>
          </p:cNvSpPr>
          <p:nvPr>
            <p:ph type="sldNum" sz="quarter" idx="5"/>
          </p:nvPr>
        </p:nvSpPr>
        <p:spPr/>
        <p:txBody>
          <a:bodyPr/>
          <a:lstStyle/>
          <a:p>
            <a:fld id="{080D2963-4AA5-4BA5-93A1-4C40134968DB}" type="slidenum">
              <a:rPr lang="en-GB" smtClean="0"/>
              <a:t>7</a:t>
            </a:fld>
            <a:endParaRPr lang="en-GB" dirty="0"/>
          </a:p>
        </p:txBody>
      </p:sp>
    </p:spTree>
    <p:extLst>
      <p:ext uri="{BB962C8B-B14F-4D97-AF65-F5344CB8AC3E}">
        <p14:creationId xmlns:p14="http://schemas.microsoft.com/office/powerpoint/2010/main" val="3588774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myth is influenced from the renaissance perspective. Creative individuals are of a certain type or breed. But there is no evidence whatsoever supporting the idea of a creative gene or creative personality type. There is a wealth of evidence showing that creative potential exists inside of everybody. It is not related, in any way, to any kind of pre-determined package. So don’t worry if you think your parents and/ or other family members are really uncreative.</a:t>
            </a:r>
          </a:p>
        </p:txBody>
      </p:sp>
      <p:sp>
        <p:nvSpPr>
          <p:cNvPr id="4" name="Slide Number Placeholder 3"/>
          <p:cNvSpPr>
            <a:spLocks noGrp="1"/>
          </p:cNvSpPr>
          <p:nvPr>
            <p:ph type="sldNum" sz="quarter" idx="5"/>
          </p:nvPr>
        </p:nvSpPr>
        <p:spPr/>
        <p:txBody>
          <a:bodyPr/>
          <a:lstStyle/>
          <a:p>
            <a:fld id="{080D2963-4AA5-4BA5-93A1-4C40134968DB}" type="slidenum">
              <a:rPr lang="en-GB" smtClean="0"/>
              <a:t>8</a:t>
            </a:fld>
            <a:endParaRPr lang="en-GB" dirty="0"/>
          </a:p>
        </p:txBody>
      </p:sp>
    </p:spTree>
    <p:extLst>
      <p:ext uri="{BB962C8B-B14F-4D97-AF65-F5344CB8AC3E}">
        <p14:creationId xmlns:p14="http://schemas.microsoft.com/office/powerpoint/2010/main" val="3329534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have already touched upon, all ideas are new combinations of older ideas. The novelty comes from the combination of the ideas or the application, not from the idea itself. It’s about finding the right combination of ideas that already exist. </a:t>
            </a:r>
          </a:p>
          <a:p>
            <a:r>
              <a:rPr lang="en-GB" dirty="0"/>
              <a:t>For example, fleece is a solution to the problem of cheaply insulating things – or people. The materials for making it (recycled plastics) already existed. The way in which the fibres of these are layered together came from penguin feathers. Penguins have layers of overlapping feathers, which trap heat and provide protection from wind. By examining this structure and reproducing it with the plastic threads of fleece, a lightweight, windproof and very warm product was created. There was nothing new, but it involved combining knowledge from different subject areas, and applying it to another new area. </a:t>
            </a:r>
          </a:p>
          <a:p>
            <a:endParaRPr lang="en-GB" dirty="0"/>
          </a:p>
          <a:p>
            <a:endParaRPr lang="en-GB" dirty="0"/>
          </a:p>
        </p:txBody>
      </p:sp>
      <p:sp>
        <p:nvSpPr>
          <p:cNvPr id="4" name="Slide Number Placeholder 3"/>
          <p:cNvSpPr>
            <a:spLocks noGrp="1"/>
          </p:cNvSpPr>
          <p:nvPr>
            <p:ph type="sldNum" sz="quarter" idx="5"/>
          </p:nvPr>
        </p:nvSpPr>
        <p:spPr/>
        <p:txBody>
          <a:bodyPr/>
          <a:lstStyle/>
          <a:p>
            <a:fld id="{080D2963-4AA5-4BA5-93A1-4C40134968DB}" type="slidenum">
              <a:rPr lang="en-GB" smtClean="0"/>
              <a:t>9</a:t>
            </a:fld>
            <a:endParaRPr lang="en-GB" dirty="0"/>
          </a:p>
        </p:txBody>
      </p:sp>
    </p:spTree>
    <p:extLst>
      <p:ext uri="{BB962C8B-B14F-4D97-AF65-F5344CB8AC3E}">
        <p14:creationId xmlns:p14="http://schemas.microsoft.com/office/powerpoint/2010/main" val="920436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1856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42723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920035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5791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01627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97055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8735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566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45128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2622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2683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2915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367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78792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03670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12254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11/1/2021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385252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randomlists.com/thing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everythingisaremix.info/"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17.jpeg"/><Relationship Id="rId4" Type="http://schemas.openxmlformats.org/officeDocument/2006/relationships/hyperlink" Target="https://youtu.be/nJPERZDfyWc?t=834"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37C6-11E1-4551-92EC-977A99C72CD9}"/>
              </a:ext>
            </a:extLst>
          </p:cNvPr>
          <p:cNvSpPr>
            <a:spLocks noGrp="1"/>
          </p:cNvSpPr>
          <p:nvPr>
            <p:ph type="ctrTitle"/>
          </p:nvPr>
        </p:nvSpPr>
        <p:spPr/>
        <p:txBody>
          <a:bodyPr/>
          <a:lstStyle/>
          <a:p>
            <a:r>
              <a:rPr lang="en-GB" dirty="0"/>
              <a:t>Module 1 - Creativity</a:t>
            </a:r>
          </a:p>
        </p:txBody>
      </p:sp>
      <p:sp>
        <p:nvSpPr>
          <p:cNvPr id="3" name="Subtitle 2">
            <a:extLst>
              <a:ext uri="{FF2B5EF4-FFF2-40B4-BE49-F238E27FC236}">
                <a16:creationId xmlns:a16="http://schemas.microsoft.com/office/drawing/2014/main" id="{54821EBC-6189-4565-AD4F-32BE48778238}"/>
              </a:ext>
            </a:extLst>
          </p:cNvPr>
          <p:cNvSpPr>
            <a:spLocks noGrp="1"/>
          </p:cNvSpPr>
          <p:nvPr>
            <p:ph type="subTitle" idx="1"/>
          </p:nvPr>
        </p:nvSpPr>
        <p:spPr/>
        <p:txBody>
          <a:bodyPr/>
          <a:lstStyle/>
          <a:p>
            <a:r>
              <a:rPr lang="en-GB" dirty="0"/>
              <a:t>Pauline Belford</a:t>
            </a:r>
          </a:p>
        </p:txBody>
      </p:sp>
    </p:spTree>
    <p:extLst>
      <p:ext uri="{BB962C8B-B14F-4D97-AF65-F5344CB8AC3E}">
        <p14:creationId xmlns:p14="http://schemas.microsoft.com/office/powerpoint/2010/main" val="1904637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D7CA5-54AF-43D9-A4A3-E14236DDB627}"/>
              </a:ext>
            </a:extLst>
          </p:cNvPr>
          <p:cNvSpPr>
            <a:spLocks noGrp="1"/>
          </p:cNvSpPr>
          <p:nvPr>
            <p:ph type="title"/>
          </p:nvPr>
        </p:nvSpPr>
        <p:spPr/>
        <p:txBody>
          <a:bodyPr/>
          <a:lstStyle/>
          <a:p>
            <a:r>
              <a:rPr lang="en-GB" dirty="0"/>
              <a:t>Myths of creativity (Burkus 2014)</a:t>
            </a:r>
          </a:p>
        </p:txBody>
      </p:sp>
      <p:pic>
        <p:nvPicPr>
          <p:cNvPr id="6" name="Content Placeholder 5">
            <a:extLst>
              <a:ext uri="{FF2B5EF4-FFF2-40B4-BE49-F238E27FC236}">
                <a16:creationId xmlns:a16="http://schemas.microsoft.com/office/drawing/2014/main" id="{3AA039A6-71FE-469E-B98B-56DE3E53622F}"/>
              </a:ext>
            </a:extLst>
          </p:cNvPr>
          <p:cNvPicPr>
            <a:picLocks noGrp="1" noChangeAspect="1"/>
          </p:cNvPicPr>
          <p:nvPr>
            <p:ph sz="half" idx="1"/>
          </p:nvPr>
        </p:nvPicPr>
        <p:blipFill rotWithShape="1">
          <a:blip r:embed="rId3"/>
          <a:srcRect r="1706" b="18902"/>
          <a:stretch/>
        </p:blipFill>
        <p:spPr>
          <a:xfrm>
            <a:off x="1211921" y="2160590"/>
            <a:ext cx="1766410" cy="1531844"/>
          </a:xfrm>
        </p:spPr>
      </p:pic>
      <p:sp>
        <p:nvSpPr>
          <p:cNvPr id="4" name="Content Placeholder 3">
            <a:extLst>
              <a:ext uri="{FF2B5EF4-FFF2-40B4-BE49-F238E27FC236}">
                <a16:creationId xmlns:a16="http://schemas.microsoft.com/office/drawing/2014/main" id="{649976A0-DCDC-4B0F-AB80-68A7396D6624}"/>
              </a:ext>
            </a:extLst>
          </p:cNvPr>
          <p:cNvSpPr>
            <a:spLocks noGrp="1"/>
          </p:cNvSpPr>
          <p:nvPr>
            <p:ph sz="half" idx="2"/>
          </p:nvPr>
        </p:nvSpPr>
        <p:spPr>
          <a:xfrm>
            <a:off x="2978331" y="2160589"/>
            <a:ext cx="6295673" cy="3880773"/>
          </a:xfrm>
        </p:spPr>
        <p:txBody>
          <a:bodyPr>
            <a:normAutofit/>
          </a:bodyPr>
          <a:lstStyle/>
          <a:p>
            <a:pPr marL="0" indent="0">
              <a:buNone/>
            </a:pPr>
            <a:r>
              <a:rPr lang="en-GB" sz="3200" b="1" dirty="0"/>
              <a:t>Expert myth</a:t>
            </a:r>
            <a:endParaRPr lang="en-GB" sz="3200" dirty="0"/>
          </a:p>
          <a:p>
            <a:pPr marL="0" indent="0">
              <a:buNone/>
            </a:pPr>
            <a:endParaRPr lang="en-GB" sz="3200" dirty="0"/>
          </a:p>
          <a:p>
            <a:pPr marL="0" indent="0">
              <a:buNone/>
            </a:pPr>
            <a:r>
              <a:rPr lang="en-GB" sz="3200" dirty="0"/>
              <a:t>Innovative solutions are only found by highly trained experts.</a:t>
            </a:r>
          </a:p>
        </p:txBody>
      </p:sp>
    </p:spTree>
    <p:extLst>
      <p:ext uri="{BB962C8B-B14F-4D97-AF65-F5344CB8AC3E}">
        <p14:creationId xmlns:p14="http://schemas.microsoft.com/office/powerpoint/2010/main" val="509491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96E5C-7540-4C0B-B3C3-39551BBD7267}"/>
              </a:ext>
            </a:extLst>
          </p:cNvPr>
          <p:cNvSpPr>
            <a:spLocks noGrp="1"/>
          </p:cNvSpPr>
          <p:nvPr>
            <p:ph type="title"/>
          </p:nvPr>
        </p:nvSpPr>
        <p:spPr/>
        <p:txBody>
          <a:bodyPr/>
          <a:lstStyle/>
          <a:p>
            <a:r>
              <a:rPr lang="en-GB" dirty="0"/>
              <a:t>Myths of creativity (Burkus 2014)</a:t>
            </a:r>
          </a:p>
        </p:txBody>
      </p:sp>
      <p:pic>
        <p:nvPicPr>
          <p:cNvPr id="6" name="Content Placeholder 5">
            <a:extLst>
              <a:ext uri="{FF2B5EF4-FFF2-40B4-BE49-F238E27FC236}">
                <a16:creationId xmlns:a16="http://schemas.microsoft.com/office/drawing/2014/main" id="{4500606A-5BF3-4CCD-AA74-6FD248C11450}"/>
              </a:ext>
            </a:extLst>
          </p:cNvPr>
          <p:cNvPicPr>
            <a:picLocks noGrp="1" noChangeAspect="1"/>
          </p:cNvPicPr>
          <p:nvPr>
            <p:ph sz="half" idx="1"/>
          </p:nvPr>
        </p:nvPicPr>
        <p:blipFill>
          <a:blip r:embed="rId3"/>
          <a:stretch>
            <a:fillRect/>
          </a:stretch>
        </p:blipFill>
        <p:spPr>
          <a:xfrm>
            <a:off x="834617" y="2278793"/>
            <a:ext cx="2420464" cy="1605229"/>
          </a:xfrm>
        </p:spPr>
      </p:pic>
      <p:sp>
        <p:nvSpPr>
          <p:cNvPr id="4" name="Content Placeholder 3">
            <a:extLst>
              <a:ext uri="{FF2B5EF4-FFF2-40B4-BE49-F238E27FC236}">
                <a16:creationId xmlns:a16="http://schemas.microsoft.com/office/drawing/2014/main" id="{2241B316-A517-4532-95FE-BE59F09AEAF0}"/>
              </a:ext>
            </a:extLst>
          </p:cNvPr>
          <p:cNvSpPr>
            <a:spLocks noGrp="1"/>
          </p:cNvSpPr>
          <p:nvPr>
            <p:ph sz="half" idx="2"/>
          </p:nvPr>
        </p:nvSpPr>
        <p:spPr>
          <a:xfrm>
            <a:off x="3378926" y="2160589"/>
            <a:ext cx="5895078" cy="3880773"/>
          </a:xfrm>
        </p:spPr>
        <p:txBody>
          <a:bodyPr>
            <a:normAutofit/>
          </a:bodyPr>
          <a:lstStyle/>
          <a:p>
            <a:pPr marL="0" indent="0">
              <a:buNone/>
            </a:pPr>
            <a:r>
              <a:rPr lang="en-GB" sz="3200" b="1" dirty="0"/>
              <a:t>Lone creator myth</a:t>
            </a:r>
          </a:p>
          <a:p>
            <a:pPr marL="0" indent="0">
              <a:buNone/>
            </a:pPr>
            <a:endParaRPr lang="en-GB" sz="3200" dirty="0"/>
          </a:p>
          <a:p>
            <a:pPr marL="0" indent="0">
              <a:buNone/>
            </a:pPr>
            <a:r>
              <a:rPr lang="en-GB" sz="3200" dirty="0"/>
              <a:t>Great creative work happens in isolation, a lone individual slaving away at a problem.</a:t>
            </a:r>
          </a:p>
        </p:txBody>
      </p:sp>
    </p:spTree>
    <p:extLst>
      <p:ext uri="{BB962C8B-B14F-4D97-AF65-F5344CB8AC3E}">
        <p14:creationId xmlns:p14="http://schemas.microsoft.com/office/powerpoint/2010/main" val="24609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3904-B09B-4C4C-88B1-5090651A14E0}"/>
              </a:ext>
            </a:extLst>
          </p:cNvPr>
          <p:cNvSpPr>
            <a:spLocks noGrp="1"/>
          </p:cNvSpPr>
          <p:nvPr>
            <p:ph type="title"/>
          </p:nvPr>
        </p:nvSpPr>
        <p:spPr/>
        <p:txBody>
          <a:bodyPr/>
          <a:lstStyle/>
          <a:p>
            <a:r>
              <a:rPr lang="en-GB" dirty="0"/>
              <a:t>Myths of creativity (Burkus 2014)</a:t>
            </a:r>
          </a:p>
        </p:txBody>
      </p:sp>
      <p:pic>
        <p:nvPicPr>
          <p:cNvPr id="6" name="Content Placeholder 5">
            <a:extLst>
              <a:ext uri="{FF2B5EF4-FFF2-40B4-BE49-F238E27FC236}">
                <a16:creationId xmlns:a16="http://schemas.microsoft.com/office/drawing/2014/main" id="{0E59568E-2681-459C-9F2B-64056684672C}"/>
              </a:ext>
            </a:extLst>
          </p:cNvPr>
          <p:cNvPicPr>
            <a:picLocks noGrp="1" noChangeAspect="1"/>
          </p:cNvPicPr>
          <p:nvPr>
            <p:ph sz="half" idx="1"/>
          </p:nvPr>
        </p:nvPicPr>
        <p:blipFill>
          <a:blip r:embed="rId3"/>
          <a:stretch>
            <a:fillRect/>
          </a:stretch>
        </p:blipFill>
        <p:spPr>
          <a:xfrm>
            <a:off x="966415" y="2160589"/>
            <a:ext cx="2456291" cy="1960193"/>
          </a:xfrm>
        </p:spPr>
      </p:pic>
      <p:sp>
        <p:nvSpPr>
          <p:cNvPr id="4" name="Content Placeholder 3">
            <a:extLst>
              <a:ext uri="{FF2B5EF4-FFF2-40B4-BE49-F238E27FC236}">
                <a16:creationId xmlns:a16="http://schemas.microsoft.com/office/drawing/2014/main" id="{9CE56F2E-10CE-495C-AA62-0B57F0565380}"/>
              </a:ext>
            </a:extLst>
          </p:cNvPr>
          <p:cNvSpPr>
            <a:spLocks noGrp="1"/>
          </p:cNvSpPr>
          <p:nvPr>
            <p:ph sz="half" idx="2"/>
          </p:nvPr>
        </p:nvSpPr>
        <p:spPr>
          <a:xfrm>
            <a:off x="3605348" y="2160589"/>
            <a:ext cx="6392091" cy="3880773"/>
          </a:xfrm>
        </p:spPr>
        <p:txBody>
          <a:bodyPr>
            <a:normAutofit/>
          </a:bodyPr>
          <a:lstStyle/>
          <a:p>
            <a:pPr marL="0" indent="0">
              <a:buNone/>
            </a:pPr>
            <a:r>
              <a:rPr lang="en-GB" sz="3200" b="1" dirty="0"/>
              <a:t>Brainstorming myth</a:t>
            </a:r>
            <a:endParaRPr lang="en-GB" sz="3200" dirty="0"/>
          </a:p>
          <a:p>
            <a:pPr marL="0" indent="0">
              <a:buNone/>
            </a:pPr>
            <a:endParaRPr lang="en-GB" sz="3200" dirty="0"/>
          </a:p>
          <a:p>
            <a:pPr marL="0" indent="0">
              <a:buNone/>
            </a:pPr>
            <a:r>
              <a:rPr lang="en-GB" sz="3200" dirty="0"/>
              <a:t>Creativity requires brainstorming to find great ideas.</a:t>
            </a:r>
          </a:p>
        </p:txBody>
      </p:sp>
    </p:spTree>
    <p:extLst>
      <p:ext uri="{BB962C8B-B14F-4D97-AF65-F5344CB8AC3E}">
        <p14:creationId xmlns:p14="http://schemas.microsoft.com/office/powerpoint/2010/main" val="1110136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D9C75-36FD-4101-A533-80CF7A222852}"/>
              </a:ext>
            </a:extLst>
          </p:cNvPr>
          <p:cNvSpPr>
            <a:spLocks noGrp="1"/>
          </p:cNvSpPr>
          <p:nvPr>
            <p:ph type="title"/>
          </p:nvPr>
        </p:nvSpPr>
        <p:spPr/>
        <p:txBody>
          <a:bodyPr/>
          <a:lstStyle/>
          <a:p>
            <a:r>
              <a:rPr lang="en-GB" dirty="0"/>
              <a:t>Myths of creativity (Burkus 2014)</a:t>
            </a:r>
          </a:p>
        </p:txBody>
      </p:sp>
      <p:pic>
        <p:nvPicPr>
          <p:cNvPr id="6" name="Content Placeholder 5">
            <a:extLst>
              <a:ext uri="{FF2B5EF4-FFF2-40B4-BE49-F238E27FC236}">
                <a16:creationId xmlns:a16="http://schemas.microsoft.com/office/drawing/2014/main" id="{3EB83DF5-06F5-4A2B-AEF5-1163FF0D91EA}"/>
              </a:ext>
            </a:extLst>
          </p:cNvPr>
          <p:cNvPicPr>
            <a:picLocks noGrp="1" noChangeAspect="1"/>
          </p:cNvPicPr>
          <p:nvPr>
            <p:ph sz="half" idx="1"/>
          </p:nvPr>
        </p:nvPicPr>
        <p:blipFill>
          <a:blip r:embed="rId3"/>
          <a:stretch>
            <a:fillRect/>
          </a:stretch>
        </p:blipFill>
        <p:spPr>
          <a:xfrm>
            <a:off x="677334" y="2160589"/>
            <a:ext cx="2753314" cy="1473310"/>
          </a:xfrm>
        </p:spPr>
      </p:pic>
      <p:sp>
        <p:nvSpPr>
          <p:cNvPr id="4" name="Content Placeholder 3">
            <a:extLst>
              <a:ext uri="{FF2B5EF4-FFF2-40B4-BE49-F238E27FC236}">
                <a16:creationId xmlns:a16="http://schemas.microsoft.com/office/drawing/2014/main" id="{A5E8C395-9210-455F-9375-DE19BCACCF70}"/>
              </a:ext>
            </a:extLst>
          </p:cNvPr>
          <p:cNvSpPr>
            <a:spLocks noGrp="1"/>
          </p:cNvSpPr>
          <p:nvPr>
            <p:ph sz="half" idx="2"/>
          </p:nvPr>
        </p:nvSpPr>
        <p:spPr>
          <a:xfrm>
            <a:off x="3596640" y="2160589"/>
            <a:ext cx="5677364" cy="3880773"/>
          </a:xfrm>
        </p:spPr>
        <p:txBody>
          <a:bodyPr>
            <a:normAutofit/>
          </a:bodyPr>
          <a:lstStyle/>
          <a:p>
            <a:pPr marL="0" indent="0">
              <a:buNone/>
            </a:pPr>
            <a:r>
              <a:rPr lang="en-GB" sz="3200" b="1" dirty="0"/>
              <a:t>Cohesive myth</a:t>
            </a:r>
          </a:p>
          <a:p>
            <a:pPr marL="0" indent="0">
              <a:buNone/>
            </a:pPr>
            <a:endParaRPr lang="en-GB" sz="3200" dirty="0"/>
          </a:p>
          <a:p>
            <a:pPr marL="0" indent="0">
              <a:buNone/>
            </a:pPr>
            <a:r>
              <a:rPr lang="en-GB" sz="3200" dirty="0"/>
              <a:t>The best creative teams are completely cohesive</a:t>
            </a:r>
          </a:p>
        </p:txBody>
      </p:sp>
    </p:spTree>
    <p:extLst>
      <p:ext uri="{BB962C8B-B14F-4D97-AF65-F5344CB8AC3E}">
        <p14:creationId xmlns:p14="http://schemas.microsoft.com/office/powerpoint/2010/main" val="2293042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30D0-E25B-4288-A4B5-DE690EB48179}"/>
              </a:ext>
            </a:extLst>
          </p:cNvPr>
          <p:cNvSpPr>
            <a:spLocks noGrp="1"/>
          </p:cNvSpPr>
          <p:nvPr>
            <p:ph type="title"/>
          </p:nvPr>
        </p:nvSpPr>
        <p:spPr/>
        <p:txBody>
          <a:bodyPr/>
          <a:lstStyle/>
          <a:p>
            <a:r>
              <a:rPr lang="en-GB" dirty="0"/>
              <a:t>Myths of creativity (Burkus 2014)</a:t>
            </a:r>
          </a:p>
        </p:txBody>
      </p:sp>
      <p:pic>
        <p:nvPicPr>
          <p:cNvPr id="6" name="Content Placeholder 5">
            <a:extLst>
              <a:ext uri="{FF2B5EF4-FFF2-40B4-BE49-F238E27FC236}">
                <a16:creationId xmlns:a16="http://schemas.microsoft.com/office/drawing/2014/main" id="{0AB6011C-30DE-4454-9DA3-DDB6E095AEDA}"/>
              </a:ext>
            </a:extLst>
          </p:cNvPr>
          <p:cNvPicPr>
            <a:picLocks noGrp="1" noChangeAspect="1"/>
          </p:cNvPicPr>
          <p:nvPr>
            <p:ph sz="half" idx="1"/>
          </p:nvPr>
        </p:nvPicPr>
        <p:blipFill>
          <a:blip r:embed="rId3"/>
          <a:stretch>
            <a:fillRect/>
          </a:stretch>
        </p:blipFill>
        <p:spPr>
          <a:xfrm>
            <a:off x="677334" y="2160589"/>
            <a:ext cx="3127783" cy="2320246"/>
          </a:xfrm>
        </p:spPr>
      </p:pic>
      <p:sp>
        <p:nvSpPr>
          <p:cNvPr id="4" name="Content Placeholder 3">
            <a:extLst>
              <a:ext uri="{FF2B5EF4-FFF2-40B4-BE49-F238E27FC236}">
                <a16:creationId xmlns:a16="http://schemas.microsoft.com/office/drawing/2014/main" id="{FCA317C3-1E82-4039-BFAF-A5202C159BC3}"/>
              </a:ext>
            </a:extLst>
          </p:cNvPr>
          <p:cNvSpPr>
            <a:spLocks noGrp="1"/>
          </p:cNvSpPr>
          <p:nvPr>
            <p:ph sz="half" idx="2"/>
          </p:nvPr>
        </p:nvSpPr>
        <p:spPr>
          <a:xfrm>
            <a:off x="3953691" y="2160589"/>
            <a:ext cx="5590903" cy="3880773"/>
          </a:xfrm>
        </p:spPr>
        <p:txBody>
          <a:bodyPr>
            <a:normAutofit/>
          </a:bodyPr>
          <a:lstStyle/>
          <a:p>
            <a:pPr marL="0" indent="0">
              <a:buNone/>
            </a:pPr>
            <a:r>
              <a:rPr lang="en-GB" sz="3200" b="1" dirty="0"/>
              <a:t>Constraints myth</a:t>
            </a:r>
          </a:p>
          <a:p>
            <a:pPr marL="0" indent="0">
              <a:buNone/>
            </a:pPr>
            <a:endParaRPr lang="en-GB" sz="3200" dirty="0"/>
          </a:p>
          <a:p>
            <a:pPr marL="0" indent="0">
              <a:buNone/>
            </a:pPr>
            <a:r>
              <a:rPr lang="en-GB" sz="3200" dirty="0"/>
              <a:t>Creativity is highest when totally free and unbounded.</a:t>
            </a:r>
          </a:p>
        </p:txBody>
      </p:sp>
    </p:spTree>
    <p:extLst>
      <p:ext uri="{BB962C8B-B14F-4D97-AF65-F5344CB8AC3E}">
        <p14:creationId xmlns:p14="http://schemas.microsoft.com/office/powerpoint/2010/main" val="3548916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E78FE-010C-4194-A1F3-17006F891DE0}"/>
              </a:ext>
            </a:extLst>
          </p:cNvPr>
          <p:cNvSpPr>
            <a:spLocks noGrp="1"/>
          </p:cNvSpPr>
          <p:nvPr>
            <p:ph type="title"/>
          </p:nvPr>
        </p:nvSpPr>
        <p:spPr/>
        <p:txBody>
          <a:bodyPr/>
          <a:lstStyle/>
          <a:p>
            <a:r>
              <a:rPr lang="en-GB" dirty="0"/>
              <a:t>Myths of creativity (Burkus 2014)</a:t>
            </a:r>
          </a:p>
        </p:txBody>
      </p:sp>
      <p:pic>
        <p:nvPicPr>
          <p:cNvPr id="6" name="Content Placeholder 5">
            <a:extLst>
              <a:ext uri="{FF2B5EF4-FFF2-40B4-BE49-F238E27FC236}">
                <a16:creationId xmlns:a16="http://schemas.microsoft.com/office/drawing/2014/main" id="{24E97391-C00C-4FEF-A0FD-F729E3633AEA}"/>
              </a:ext>
            </a:extLst>
          </p:cNvPr>
          <p:cNvPicPr>
            <a:picLocks noGrp="1" noChangeAspect="1"/>
          </p:cNvPicPr>
          <p:nvPr>
            <p:ph sz="half" idx="1"/>
          </p:nvPr>
        </p:nvPicPr>
        <p:blipFill>
          <a:blip r:embed="rId3"/>
          <a:stretch>
            <a:fillRect/>
          </a:stretch>
        </p:blipFill>
        <p:spPr>
          <a:xfrm>
            <a:off x="677334" y="2160589"/>
            <a:ext cx="2683646" cy="2000536"/>
          </a:xfrm>
        </p:spPr>
      </p:pic>
      <p:sp>
        <p:nvSpPr>
          <p:cNvPr id="4" name="Content Placeholder 3">
            <a:extLst>
              <a:ext uri="{FF2B5EF4-FFF2-40B4-BE49-F238E27FC236}">
                <a16:creationId xmlns:a16="http://schemas.microsoft.com/office/drawing/2014/main" id="{372FFDE9-09CA-459A-ACE9-009B9C771767}"/>
              </a:ext>
            </a:extLst>
          </p:cNvPr>
          <p:cNvSpPr>
            <a:spLocks noGrp="1"/>
          </p:cNvSpPr>
          <p:nvPr>
            <p:ph sz="half" idx="2"/>
          </p:nvPr>
        </p:nvSpPr>
        <p:spPr>
          <a:xfrm>
            <a:off x="3535679" y="2160589"/>
            <a:ext cx="6052457" cy="3880773"/>
          </a:xfrm>
        </p:spPr>
        <p:txBody>
          <a:bodyPr>
            <a:normAutofit/>
          </a:bodyPr>
          <a:lstStyle/>
          <a:p>
            <a:pPr marL="0" indent="0">
              <a:buNone/>
            </a:pPr>
            <a:r>
              <a:rPr lang="en-GB" sz="3200" b="1" dirty="0"/>
              <a:t>Mousetrap myth</a:t>
            </a:r>
          </a:p>
          <a:p>
            <a:pPr marL="0" indent="0">
              <a:buNone/>
            </a:pPr>
            <a:endParaRPr lang="en-GB" sz="3200" dirty="0"/>
          </a:p>
          <a:p>
            <a:pPr marL="0" indent="0">
              <a:buNone/>
            </a:pPr>
            <a:r>
              <a:rPr lang="en-GB" sz="3200" dirty="0"/>
              <a:t>If you have a great idea (“build a better mousetrap”) the world will readily accept it.</a:t>
            </a:r>
          </a:p>
        </p:txBody>
      </p:sp>
    </p:spTree>
    <p:extLst>
      <p:ext uri="{BB962C8B-B14F-4D97-AF65-F5344CB8AC3E}">
        <p14:creationId xmlns:p14="http://schemas.microsoft.com/office/powerpoint/2010/main" val="3923638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A6B6E-773B-475E-83A1-66C3F0E43F10}"/>
              </a:ext>
            </a:extLst>
          </p:cNvPr>
          <p:cNvSpPr>
            <a:spLocks noGrp="1"/>
          </p:cNvSpPr>
          <p:nvPr>
            <p:ph type="title"/>
          </p:nvPr>
        </p:nvSpPr>
        <p:spPr/>
        <p:txBody>
          <a:bodyPr/>
          <a:lstStyle/>
          <a:p>
            <a:r>
              <a:rPr lang="en-GB" dirty="0"/>
              <a:t>Other challenges</a:t>
            </a:r>
          </a:p>
        </p:txBody>
      </p:sp>
      <p:sp>
        <p:nvSpPr>
          <p:cNvPr id="5" name="Content Placeholder 4">
            <a:extLst>
              <a:ext uri="{FF2B5EF4-FFF2-40B4-BE49-F238E27FC236}">
                <a16:creationId xmlns:a16="http://schemas.microsoft.com/office/drawing/2014/main" id="{C191F4F6-81ED-4FD8-9247-72752D031385}"/>
              </a:ext>
            </a:extLst>
          </p:cNvPr>
          <p:cNvSpPr>
            <a:spLocks noGrp="1"/>
          </p:cNvSpPr>
          <p:nvPr>
            <p:ph idx="1"/>
          </p:nvPr>
        </p:nvSpPr>
        <p:spPr/>
        <p:txBody>
          <a:bodyPr/>
          <a:lstStyle/>
          <a:p>
            <a:r>
              <a:rPr lang="en-GB" dirty="0"/>
              <a:t>Fear</a:t>
            </a:r>
          </a:p>
          <a:p>
            <a:pPr lvl="1"/>
            <a:r>
              <a:rPr lang="en-GB" dirty="0"/>
              <a:t>Fear is the mind-killer…</a:t>
            </a:r>
          </a:p>
          <a:p>
            <a:pPr lvl="1"/>
            <a:r>
              <a:rPr lang="en-GB" dirty="0"/>
              <a:t>Challenge: create a context where one is not afraid</a:t>
            </a:r>
          </a:p>
          <a:p>
            <a:r>
              <a:rPr lang="en-GB" dirty="0"/>
              <a:t>Unrealistic ideas</a:t>
            </a:r>
          </a:p>
          <a:p>
            <a:pPr lvl="1"/>
            <a:r>
              <a:rPr lang="en-GB" dirty="0"/>
              <a:t>Solve problems via </a:t>
            </a:r>
            <a:r>
              <a:rPr lang="en-GB" b="1" dirty="0"/>
              <a:t>Deus Ex Machina</a:t>
            </a:r>
          </a:p>
          <a:p>
            <a:pPr lvl="1"/>
            <a:r>
              <a:rPr lang="en-GB" dirty="0"/>
              <a:t>Paradox </a:t>
            </a:r>
            <a:r>
              <a:rPr lang="en-GB"/>
              <a:t>since they </a:t>
            </a:r>
            <a:r>
              <a:rPr lang="en-GB" dirty="0"/>
              <a:t>may spawn realistic ones</a:t>
            </a:r>
          </a:p>
          <a:p>
            <a:r>
              <a:rPr lang="en-GB" dirty="0"/>
              <a:t>Kill your darlings</a:t>
            </a:r>
          </a:p>
          <a:p>
            <a:pPr lvl="1"/>
            <a:r>
              <a:rPr lang="en-GB" dirty="0"/>
              <a:t>Fixating on ideas (my idea!)</a:t>
            </a:r>
          </a:p>
          <a:p>
            <a:pPr lvl="1"/>
            <a:r>
              <a:rPr lang="en-GB" dirty="0"/>
              <a:t>Fear of losing the idea</a:t>
            </a:r>
          </a:p>
          <a:p>
            <a:r>
              <a:rPr lang="en-GB" dirty="0"/>
              <a:t>Creativity tasks are often </a:t>
            </a:r>
            <a:r>
              <a:rPr lang="en-GB" b="1" dirty="0"/>
              <a:t>wicked problems</a:t>
            </a:r>
          </a:p>
          <a:p>
            <a:pPr lvl="1"/>
            <a:endParaRPr lang="en-GB" dirty="0"/>
          </a:p>
        </p:txBody>
      </p:sp>
    </p:spTree>
    <p:extLst>
      <p:ext uri="{BB962C8B-B14F-4D97-AF65-F5344CB8AC3E}">
        <p14:creationId xmlns:p14="http://schemas.microsoft.com/office/powerpoint/2010/main" val="333936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03937-0847-4419-A24A-C6CFF1D6CD0E}"/>
              </a:ext>
            </a:extLst>
          </p:cNvPr>
          <p:cNvSpPr>
            <a:spLocks noGrp="1"/>
          </p:cNvSpPr>
          <p:nvPr>
            <p:ph type="title"/>
          </p:nvPr>
        </p:nvSpPr>
        <p:spPr/>
        <p:txBody>
          <a:bodyPr/>
          <a:lstStyle/>
          <a:p>
            <a:r>
              <a:rPr lang="en-GB" dirty="0"/>
              <a:t>Other challenges</a:t>
            </a:r>
          </a:p>
        </p:txBody>
      </p:sp>
      <p:sp>
        <p:nvSpPr>
          <p:cNvPr id="3" name="Content Placeholder 2">
            <a:extLst>
              <a:ext uri="{FF2B5EF4-FFF2-40B4-BE49-F238E27FC236}">
                <a16:creationId xmlns:a16="http://schemas.microsoft.com/office/drawing/2014/main" id="{660C0DB9-D2A1-4FB6-8F1A-1D8CEC2B9FF6}"/>
              </a:ext>
            </a:extLst>
          </p:cNvPr>
          <p:cNvSpPr>
            <a:spLocks noGrp="1"/>
          </p:cNvSpPr>
          <p:nvPr>
            <p:ph idx="1"/>
          </p:nvPr>
        </p:nvSpPr>
        <p:spPr/>
        <p:txBody>
          <a:bodyPr>
            <a:normAutofit fontScale="92500" lnSpcReduction="10000"/>
          </a:bodyPr>
          <a:lstStyle/>
          <a:p>
            <a:pPr marL="0" indent="0">
              <a:buNone/>
            </a:pPr>
            <a:r>
              <a:rPr lang="en-GB" sz="3200" dirty="0"/>
              <a:t>“To live a creative life we must lose our fear of being wrong”</a:t>
            </a:r>
          </a:p>
          <a:p>
            <a:pPr marL="0" indent="0">
              <a:buNone/>
            </a:pPr>
            <a:endParaRPr lang="en-GB" sz="3200" dirty="0"/>
          </a:p>
          <a:p>
            <a:pPr marL="0" indent="0" algn="r">
              <a:buNone/>
            </a:pPr>
            <a:r>
              <a:rPr lang="en-GB" sz="3200" b="1" dirty="0"/>
              <a:t>Joseph Chilton Pearce</a:t>
            </a:r>
          </a:p>
          <a:p>
            <a:pPr marL="0" indent="0">
              <a:buNone/>
            </a:pPr>
            <a:endParaRPr lang="en-GB" b="1" dirty="0"/>
          </a:p>
          <a:p>
            <a:pPr marL="0" indent="0">
              <a:buNone/>
            </a:pPr>
            <a:endParaRPr lang="en-GB" sz="1600" dirty="0"/>
          </a:p>
          <a:p>
            <a:pPr marL="0" indent="0">
              <a:buNone/>
            </a:pPr>
            <a:endParaRPr lang="en-GB" sz="1600" dirty="0"/>
          </a:p>
          <a:p>
            <a:pPr marL="0" indent="0">
              <a:buNone/>
            </a:pPr>
            <a:r>
              <a:rPr lang="en-GB" sz="1600" dirty="0"/>
              <a:t>Pearce was an American author speaking on child development. He believed that active, imaginative play is the most important of all childhood activities because it cultivates mastery of one’s environment, which he terms “creative competence.”</a:t>
            </a:r>
          </a:p>
          <a:p>
            <a:pPr marL="0" indent="0" algn="r">
              <a:buNone/>
            </a:pPr>
            <a:endParaRPr lang="en-GB" b="1" dirty="0"/>
          </a:p>
        </p:txBody>
      </p:sp>
    </p:spTree>
    <p:extLst>
      <p:ext uri="{BB962C8B-B14F-4D97-AF65-F5344CB8AC3E}">
        <p14:creationId xmlns:p14="http://schemas.microsoft.com/office/powerpoint/2010/main" val="3429621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60067-ADAD-4E9F-9C0E-9EDB28047479}"/>
              </a:ext>
            </a:extLst>
          </p:cNvPr>
          <p:cNvSpPr>
            <a:spLocks noGrp="1"/>
          </p:cNvSpPr>
          <p:nvPr>
            <p:ph type="title"/>
          </p:nvPr>
        </p:nvSpPr>
        <p:spPr/>
        <p:txBody>
          <a:bodyPr/>
          <a:lstStyle/>
          <a:p>
            <a:r>
              <a:rPr lang="en-GB" dirty="0"/>
              <a:t>What is design</a:t>
            </a:r>
          </a:p>
        </p:txBody>
      </p:sp>
      <p:sp>
        <p:nvSpPr>
          <p:cNvPr id="3" name="Content Placeholder 2">
            <a:extLst>
              <a:ext uri="{FF2B5EF4-FFF2-40B4-BE49-F238E27FC236}">
                <a16:creationId xmlns:a16="http://schemas.microsoft.com/office/drawing/2014/main" id="{2BD337FF-3571-4F56-A2E2-EA56924009F4}"/>
              </a:ext>
            </a:extLst>
          </p:cNvPr>
          <p:cNvSpPr>
            <a:spLocks noGrp="1"/>
          </p:cNvSpPr>
          <p:nvPr>
            <p:ph idx="1"/>
          </p:nvPr>
        </p:nvSpPr>
        <p:spPr>
          <a:xfrm>
            <a:off x="677334" y="1930401"/>
            <a:ext cx="8596668" cy="4110962"/>
          </a:xfrm>
        </p:spPr>
        <p:txBody>
          <a:bodyPr>
            <a:noAutofit/>
          </a:bodyPr>
          <a:lstStyle/>
          <a:p>
            <a:pPr marL="0" indent="0">
              <a:buNone/>
            </a:pPr>
            <a:r>
              <a:rPr lang="en-GB" sz="2400" dirty="0"/>
              <a:t>“Finding the </a:t>
            </a:r>
            <a:r>
              <a:rPr lang="en-GB" sz="2400" dirty="0">
                <a:solidFill>
                  <a:srgbClr val="00B050"/>
                </a:solidFill>
              </a:rPr>
              <a:t>right physical components </a:t>
            </a:r>
            <a:r>
              <a:rPr lang="en-GB" sz="2400" dirty="0"/>
              <a:t>of a physical structure” (Alexander, 1963)</a:t>
            </a:r>
          </a:p>
          <a:p>
            <a:pPr marL="0" indent="0">
              <a:buNone/>
            </a:pPr>
            <a:r>
              <a:rPr lang="en-GB" sz="2400" dirty="0"/>
              <a:t>“A </a:t>
            </a:r>
            <a:r>
              <a:rPr lang="en-GB" sz="2400" dirty="0">
                <a:solidFill>
                  <a:srgbClr val="00B050"/>
                </a:solidFill>
              </a:rPr>
              <a:t>goal-directed problem-solving </a:t>
            </a:r>
            <a:r>
              <a:rPr lang="en-GB" sz="2400" dirty="0"/>
              <a:t>activity” (Archer, 1965)</a:t>
            </a:r>
          </a:p>
          <a:p>
            <a:pPr marL="0" indent="0">
              <a:buNone/>
            </a:pPr>
            <a:r>
              <a:rPr lang="en-GB" sz="2400" dirty="0"/>
              <a:t>“</a:t>
            </a:r>
            <a:r>
              <a:rPr lang="en-GB" sz="2400" dirty="0">
                <a:solidFill>
                  <a:srgbClr val="00B050"/>
                </a:solidFill>
              </a:rPr>
              <a:t>Decision making</a:t>
            </a:r>
            <a:r>
              <a:rPr lang="en-GB" sz="2400" dirty="0"/>
              <a:t>, in the face of </a:t>
            </a:r>
            <a:r>
              <a:rPr lang="en-GB" sz="2400" dirty="0">
                <a:solidFill>
                  <a:srgbClr val="00B050"/>
                </a:solidFill>
              </a:rPr>
              <a:t>uncertainty</a:t>
            </a:r>
            <a:r>
              <a:rPr lang="en-GB" sz="2400" dirty="0"/>
              <a:t>, with </a:t>
            </a:r>
            <a:r>
              <a:rPr lang="en-GB" sz="2400" dirty="0">
                <a:solidFill>
                  <a:srgbClr val="00B050"/>
                </a:solidFill>
              </a:rPr>
              <a:t>high penalties for error</a:t>
            </a:r>
            <a:r>
              <a:rPr lang="en-GB" sz="2400" dirty="0"/>
              <a:t>” (Asimow, 1962)</a:t>
            </a:r>
          </a:p>
          <a:p>
            <a:pPr marL="0" indent="0">
              <a:buNone/>
            </a:pPr>
            <a:r>
              <a:rPr lang="en-GB" sz="2400" dirty="0"/>
              <a:t>“</a:t>
            </a:r>
            <a:r>
              <a:rPr lang="en-GB" sz="2400" dirty="0">
                <a:solidFill>
                  <a:srgbClr val="00B050"/>
                </a:solidFill>
              </a:rPr>
              <a:t>Simulating</a:t>
            </a:r>
            <a:r>
              <a:rPr lang="en-GB" sz="2400" dirty="0"/>
              <a:t> what we want to make (or do) </a:t>
            </a:r>
            <a:r>
              <a:rPr lang="en-GB" sz="2400" dirty="0">
                <a:solidFill>
                  <a:srgbClr val="00B050"/>
                </a:solidFill>
              </a:rPr>
              <a:t>before we make </a:t>
            </a:r>
            <a:r>
              <a:rPr lang="en-GB" sz="2400" dirty="0"/>
              <a:t>(or do) it as </a:t>
            </a:r>
            <a:r>
              <a:rPr lang="en-GB" sz="2400" dirty="0">
                <a:solidFill>
                  <a:srgbClr val="00B050"/>
                </a:solidFill>
              </a:rPr>
              <a:t>many times </a:t>
            </a:r>
            <a:r>
              <a:rPr lang="en-GB" sz="2400" dirty="0"/>
              <a:t>as may be necessary to feel confident in the final result” (Booker, 1964)</a:t>
            </a:r>
          </a:p>
          <a:p>
            <a:pPr marL="0" indent="0">
              <a:buNone/>
            </a:pPr>
            <a:r>
              <a:rPr lang="en-GB" sz="2400" dirty="0"/>
              <a:t>“The </a:t>
            </a:r>
            <a:r>
              <a:rPr lang="en-GB" sz="2400" dirty="0">
                <a:solidFill>
                  <a:srgbClr val="00B050"/>
                </a:solidFill>
              </a:rPr>
              <a:t>conditioning factor </a:t>
            </a:r>
            <a:r>
              <a:rPr lang="en-GB" sz="2400" dirty="0"/>
              <a:t>for those parts of the </a:t>
            </a:r>
            <a:r>
              <a:rPr lang="en-GB" sz="2400" dirty="0">
                <a:solidFill>
                  <a:srgbClr val="00B050"/>
                </a:solidFill>
              </a:rPr>
              <a:t>product</a:t>
            </a:r>
            <a:r>
              <a:rPr lang="en-GB" sz="2400" dirty="0"/>
              <a:t> which come into </a:t>
            </a:r>
            <a:r>
              <a:rPr lang="en-GB" sz="2400" dirty="0">
                <a:solidFill>
                  <a:srgbClr val="00B050"/>
                </a:solidFill>
              </a:rPr>
              <a:t>contact with people</a:t>
            </a:r>
            <a:r>
              <a:rPr lang="en-GB" sz="2400" dirty="0"/>
              <a:t>” (Farr, 1966)</a:t>
            </a:r>
          </a:p>
        </p:txBody>
      </p:sp>
    </p:spTree>
    <p:extLst>
      <p:ext uri="{BB962C8B-B14F-4D97-AF65-F5344CB8AC3E}">
        <p14:creationId xmlns:p14="http://schemas.microsoft.com/office/powerpoint/2010/main" val="2791616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B3E1F-A522-40C1-8509-91A7E5DC5FE7}"/>
              </a:ext>
            </a:extLst>
          </p:cNvPr>
          <p:cNvSpPr>
            <a:spLocks noGrp="1"/>
          </p:cNvSpPr>
          <p:nvPr>
            <p:ph type="title"/>
          </p:nvPr>
        </p:nvSpPr>
        <p:spPr/>
        <p:txBody>
          <a:bodyPr/>
          <a:lstStyle/>
          <a:p>
            <a:r>
              <a:rPr lang="en-GB" dirty="0"/>
              <a:t>What is design</a:t>
            </a:r>
          </a:p>
        </p:txBody>
      </p:sp>
      <p:sp>
        <p:nvSpPr>
          <p:cNvPr id="3" name="Content Placeholder 2">
            <a:extLst>
              <a:ext uri="{FF2B5EF4-FFF2-40B4-BE49-F238E27FC236}">
                <a16:creationId xmlns:a16="http://schemas.microsoft.com/office/drawing/2014/main" id="{52CE9F3F-9D61-4CDD-B358-7B51FFD08D99}"/>
              </a:ext>
            </a:extLst>
          </p:cNvPr>
          <p:cNvSpPr>
            <a:spLocks noGrp="1"/>
          </p:cNvSpPr>
          <p:nvPr>
            <p:ph idx="1"/>
          </p:nvPr>
        </p:nvSpPr>
        <p:spPr/>
        <p:txBody>
          <a:bodyPr/>
          <a:lstStyle/>
          <a:p>
            <a:pPr marL="0" indent="0">
              <a:buNone/>
            </a:pPr>
            <a:r>
              <a:rPr lang="en-GB" dirty="0"/>
              <a:t>“Engineering design is the use of </a:t>
            </a:r>
            <a:r>
              <a:rPr lang="en-GB" dirty="0">
                <a:solidFill>
                  <a:srgbClr val="00B050"/>
                </a:solidFill>
              </a:rPr>
              <a:t>scientific principles, technical information and imagination </a:t>
            </a:r>
            <a:r>
              <a:rPr lang="en-GB" dirty="0">
                <a:solidFill>
                  <a:schemeClr val="tx2"/>
                </a:solidFill>
              </a:rPr>
              <a:t>in the </a:t>
            </a:r>
            <a:r>
              <a:rPr lang="en-GB" dirty="0">
                <a:solidFill>
                  <a:srgbClr val="00B050"/>
                </a:solidFill>
              </a:rPr>
              <a:t>definition </a:t>
            </a:r>
            <a:r>
              <a:rPr lang="en-GB" dirty="0">
                <a:solidFill>
                  <a:schemeClr val="tx2"/>
                </a:solidFill>
              </a:rPr>
              <a:t>of a mechanical structure, machine or system to perform prespecified functions with the maximum economy and efficiency” (Fielden, 1963)</a:t>
            </a:r>
          </a:p>
          <a:p>
            <a:pPr marL="0" indent="0">
              <a:buNone/>
            </a:pPr>
            <a:r>
              <a:rPr lang="en-GB" dirty="0">
                <a:solidFill>
                  <a:schemeClr val="tx2"/>
                </a:solidFill>
              </a:rPr>
              <a:t>“</a:t>
            </a:r>
            <a:r>
              <a:rPr lang="en-GB" dirty="0">
                <a:solidFill>
                  <a:schemeClr val="accent2"/>
                </a:solidFill>
              </a:rPr>
              <a:t>Relating product </a:t>
            </a:r>
            <a:r>
              <a:rPr lang="en-GB" dirty="0">
                <a:solidFill>
                  <a:schemeClr val="tx2"/>
                </a:solidFill>
              </a:rPr>
              <a:t>with </a:t>
            </a:r>
            <a:r>
              <a:rPr lang="en-GB" dirty="0">
                <a:solidFill>
                  <a:schemeClr val="accent2"/>
                </a:solidFill>
              </a:rPr>
              <a:t>situation</a:t>
            </a:r>
            <a:r>
              <a:rPr lang="en-GB" dirty="0">
                <a:solidFill>
                  <a:schemeClr val="tx2"/>
                </a:solidFill>
              </a:rPr>
              <a:t> to give </a:t>
            </a:r>
            <a:r>
              <a:rPr lang="en-GB" dirty="0">
                <a:solidFill>
                  <a:schemeClr val="accent2"/>
                </a:solidFill>
              </a:rPr>
              <a:t>satisfaction</a:t>
            </a:r>
            <a:r>
              <a:rPr lang="en-GB" dirty="0">
                <a:solidFill>
                  <a:schemeClr val="tx2"/>
                </a:solidFill>
              </a:rPr>
              <a:t>” (Gregory, 1966)</a:t>
            </a:r>
          </a:p>
          <a:p>
            <a:pPr marL="0" indent="0">
              <a:buNone/>
            </a:pPr>
            <a:r>
              <a:rPr lang="en-GB" dirty="0">
                <a:solidFill>
                  <a:schemeClr val="tx2"/>
                </a:solidFill>
              </a:rPr>
              <a:t>“The performing of a very </a:t>
            </a:r>
            <a:r>
              <a:rPr lang="en-GB" dirty="0">
                <a:solidFill>
                  <a:schemeClr val="accent2"/>
                </a:solidFill>
              </a:rPr>
              <a:t>complicated act of faith</a:t>
            </a:r>
            <a:r>
              <a:rPr lang="en-GB" dirty="0">
                <a:solidFill>
                  <a:schemeClr val="tx2"/>
                </a:solidFill>
              </a:rPr>
              <a:t>” (Jones, 1966)</a:t>
            </a:r>
          </a:p>
          <a:p>
            <a:pPr marL="0" indent="0">
              <a:buNone/>
            </a:pPr>
            <a:r>
              <a:rPr lang="en-GB" dirty="0">
                <a:solidFill>
                  <a:schemeClr val="tx2"/>
                </a:solidFill>
              </a:rPr>
              <a:t>“The </a:t>
            </a:r>
            <a:r>
              <a:rPr lang="en-GB" dirty="0">
                <a:solidFill>
                  <a:schemeClr val="accent2"/>
                </a:solidFill>
              </a:rPr>
              <a:t>optimum solution </a:t>
            </a:r>
            <a:r>
              <a:rPr lang="en-GB" dirty="0">
                <a:solidFill>
                  <a:schemeClr val="tx2"/>
                </a:solidFill>
              </a:rPr>
              <a:t>to the sum of the </a:t>
            </a:r>
            <a:r>
              <a:rPr lang="en-GB" dirty="0">
                <a:solidFill>
                  <a:schemeClr val="accent2"/>
                </a:solidFill>
              </a:rPr>
              <a:t>true needs </a:t>
            </a:r>
            <a:r>
              <a:rPr lang="en-GB" dirty="0">
                <a:solidFill>
                  <a:schemeClr val="tx2"/>
                </a:solidFill>
              </a:rPr>
              <a:t>of a </a:t>
            </a:r>
            <a:r>
              <a:rPr lang="en-GB" dirty="0">
                <a:solidFill>
                  <a:schemeClr val="accent2"/>
                </a:solidFill>
              </a:rPr>
              <a:t>particular set of circumstances</a:t>
            </a:r>
            <a:r>
              <a:rPr lang="en-GB" dirty="0">
                <a:solidFill>
                  <a:schemeClr val="tx2"/>
                </a:solidFill>
              </a:rPr>
              <a:t>” (Matchett, 1968)</a:t>
            </a:r>
          </a:p>
          <a:p>
            <a:pPr marL="0" indent="0">
              <a:buNone/>
            </a:pPr>
            <a:r>
              <a:rPr lang="en-GB" dirty="0">
                <a:solidFill>
                  <a:schemeClr val="tx2"/>
                </a:solidFill>
              </a:rPr>
              <a:t>“The </a:t>
            </a:r>
            <a:r>
              <a:rPr lang="en-GB" dirty="0">
                <a:solidFill>
                  <a:schemeClr val="accent2"/>
                </a:solidFill>
              </a:rPr>
              <a:t>imaginative jump </a:t>
            </a:r>
            <a:r>
              <a:rPr lang="en-GB" dirty="0">
                <a:solidFill>
                  <a:schemeClr val="tx2"/>
                </a:solidFill>
              </a:rPr>
              <a:t>from present facts </a:t>
            </a:r>
            <a:r>
              <a:rPr lang="en-GB" dirty="0">
                <a:solidFill>
                  <a:schemeClr val="accent2"/>
                </a:solidFill>
              </a:rPr>
              <a:t>to future possibilities</a:t>
            </a:r>
            <a:r>
              <a:rPr lang="en-GB" dirty="0">
                <a:solidFill>
                  <a:schemeClr val="tx2"/>
                </a:solidFill>
              </a:rPr>
              <a:t>” (Page, 1966)</a:t>
            </a:r>
          </a:p>
          <a:p>
            <a:pPr marL="0" indent="0">
              <a:buNone/>
            </a:pPr>
            <a:r>
              <a:rPr lang="en-GB" dirty="0">
                <a:solidFill>
                  <a:schemeClr val="tx2"/>
                </a:solidFill>
              </a:rPr>
              <a:t>“A creative activity – it involves </a:t>
            </a:r>
            <a:r>
              <a:rPr lang="en-GB" dirty="0">
                <a:solidFill>
                  <a:schemeClr val="accent2"/>
                </a:solidFill>
              </a:rPr>
              <a:t>bringing into being </a:t>
            </a:r>
            <a:r>
              <a:rPr lang="en-GB" dirty="0">
                <a:solidFill>
                  <a:schemeClr val="tx2"/>
                </a:solidFill>
              </a:rPr>
              <a:t>something </a:t>
            </a:r>
            <a:r>
              <a:rPr lang="en-GB" dirty="0">
                <a:solidFill>
                  <a:schemeClr val="accent2"/>
                </a:solidFill>
              </a:rPr>
              <a:t>new</a:t>
            </a:r>
            <a:r>
              <a:rPr lang="en-GB" dirty="0">
                <a:solidFill>
                  <a:schemeClr val="tx2"/>
                </a:solidFill>
              </a:rPr>
              <a:t> and </a:t>
            </a:r>
            <a:r>
              <a:rPr lang="en-GB" dirty="0">
                <a:solidFill>
                  <a:schemeClr val="accent2"/>
                </a:solidFill>
              </a:rPr>
              <a:t>useful</a:t>
            </a:r>
            <a:r>
              <a:rPr lang="en-GB" dirty="0">
                <a:solidFill>
                  <a:schemeClr val="tx2"/>
                </a:solidFill>
              </a:rPr>
              <a:t> that has not existed previously” (Reswick, 1965)</a:t>
            </a:r>
            <a:endParaRPr lang="en-GB" dirty="0"/>
          </a:p>
        </p:txBody>
      </p:sp>
    </p:spTree>
    <p:extLst>
      <p:ext uri="{BB962C8B-B14F-4D97-AF65-F5344CB8AC3E}">
        <p14:creationId xmlns:p14="http://schemas.microsoft.com/office/powerpoint/2010/main" val="657590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480620-3093-4B69-9E67-2969727DCFCD}"/>
              </a:ext>
            </a:extLst>
          </p:cNvPr>
          <p:cNvSpPr>
            <a:spLocks noGrp="1"/>
          </p:cNvSpPr>
          <p:nvPr>
            <p:ph type="title"/>
          </p:nvPr>
        </p:nvSpPr>
        <p:spPr/>
        <p:txBody>
          <a:bodyPr/>
          <a:lstStyle/>
          <a:p>
            <a:r>
              <a:rPr lang="en-GB" dirty="0"/>
              <a:t>Mentimeter quiz</a:t>
            </a:r>
          </a:p>
        </p:txBody>
      </p:sp>
      <p:sp>
        <p:nvSpPr>
          <p:cNvPr id="5" name="Content Placeholder 4">
            <a:extLst>
              <a:ext uri="{FF2B5EF4-FFF2-40B4-BE49-F238E27FC236}">
                <a16:creationId xmlns:a16="http://schemas.microsoft.com/office/drawing/2014/main" id="{94400AAB-8C3A-4DC3-9317-2BB60DA1635C}"/>
              </a:ext>
            </a:extLst>
          </p:cNvPr>
          <p:cNvSpPr>
            <a:spLocks noGrp="1"/>
          </p:cNvSpPr>
          <p:nvPr>
            <p:ph idx="1"/>
          </p:nvPr>
        </p:nvSpPr>
        <p:spPr/>
        <p:txBody>
          <a:bodyPr>
            <a:normAutofit/>
          </a:bodyPr>
          <a:lstStyle/>
          <a:p>
            <a:r>
              <a:rPr lang="en-GB" sz="2800" dirty="0"/>
              <a:t>Go to </a:t>
            </a:r>
            <a:r>
              <a:rPr lang="en-GB" sz="2800" dirty="0">
                <a:hlinkClick r:id="rId3"/>
              </a:rPr>
              <a:t>www.menti.com</a:t>
            </a:r>
            <a:r>
              <a:rPr lang="en-GB" sz="2800" dirty="0"/>
              <a:t> and use this code: </a:t>
            </a:r>
          </a:p>
          <a:p>
            <a:pPr marL="0" indent="0">
              <a:buNone/>
            </a:pPr>
            <a:r>
              <a:rPr lang="en-GB" sz="2800" dirty="0"/>
              <a:t>						2626 9282</a:t>
            </a:r>
          </a:p>
        </p:txBody>
      </p:sp>
    </p:spTree>
    <p:extLst>
      <p:ext uri="{BB962C8B-B14F-4D97-AF65-F5344CB8AC3E}">
        <p14:creationId xmlns:p14="http://schemas.microsoft.com/office/powerpoint/2010/main" val="688935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6A385-3311-416C-B5EE-BB6FA6ECAF23}"/>
              </a:ext>
            </a:extLst>
          </p:cNvPr>
          <p:cNvSpPr>
            <a:spLocks noGrp="1"/>
          </p:cNvSpPr>
          <p:nvPr>
            <p:ph type="title"/>
          </p:nvPr>
        </p:nvSpPr>
        <p:spPr/>
        <p:txBody>
          <a:bodyPr/>
          <a:lstStyle/>
          <a:p>
            <a:r>
              <a:rPr lang="en-GB" dirty="0"/>
              <a:t>What is design</a:t>
            </a:r>
          </a:p>
        </p:txBody>
      </p:sp>
      <p:sp>
        <p:nvSpPr>
          <p:cNvPr id="3" name="Content Placeholder 2">
            <a:extLst>
              <a:ext uri="{FF2B5EF4-FFF2-40B4-BE49-F238E27FC236}">
                <a16:creationId xmlns:a16="http://schemas.microsoft.com/office/drawing/2014/main" id="{CE906947-D345-4BAD-BAEE-FAE484C08E3F}"/>
              </a:ext>
            </a:extLst>
          </p:cNvPr>
          <p:cNvSpPr>
            <a:spLocks noGrp="1"/>
          </p:cNvSpPr>
          <p:nvPr>
            <p:ph idx="1"/>
          </p:nvPr>
        </p:nvSpPr>
        <p:spPr/>
        <p:txBody>
          <a:bodyPr>
            <a:normAutofit/>
          </a:bodyPr>
          <a:lstStyle/>
          <a:p>
            <a:r>
              <a:rPr lang="en-GB" sz="2400" dirty="0"/>
              <a:t>Many different stances towards design and creativity are possible.</a:t>
            </a:r>
          </a:p>
          <a:p>
            <a:pPr lvl="1"/>
            <a:r>
              <a:rPr lang="en-GB" sz="2000" dirty="0"/>
              <a:t>So: every one (it depends)</a:t>
            </a:r>
          </a:p>
          <a:p>
            <a:r>
              <a:rPr lang="en-GB" sz="2400" dirty="0"/>
              <a:t>In this course we will:</a:t>
            </a:r>
          </a:p>
          <a:p>
            <a:pPr lvl="1"/>
            <a:r>
              <a:rPr lang="en-GB" sz="2000" dirty="0"/>
              <a:t>Look at bounded creativity</a:t>
            </a:r>
          </a:p>
          <a:p>
            <a:pPr lvl="1"/>
            <a:r>
              <a:rPr lang="en-GB" sz="2000" dirty="0"/>
              <a:t>Use a systematic method for ideation</a:t>
            </a:r>
          </a:p>
          <a:p>
            <a:pPr lvl="1"/>
            <a:r>
              <a:rPr lang="en-GB" sz="2000" dirty="0"/>
              <a:t>A limited part of creativity and design.</a:t>
            </a:r>
          </a:p>
          <a:p>
            <a:pPr lvl="1"/>
            <a:r>
              <a:rPr lang="en-GB" sz="2000" dirty="0"/>
              <a:t>But perhaps aligns to all views presented earlier?</a:t>
            </a:r>
          </a:p>
        </p:txBody>
      </p:sp>
    </p:spTree>
    <p:extLst>
      <p:ext uri="{BB962C8B-B14F-4D97-AF65-F5344CB8AC3E}">
        <p14:creationId xmlns:p14="http://schemas.microsoft.com/office/powerpoint/2010/main" val="1152840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2ECC2-F1B3-41A6-9400-2B3D76B479AD}"/>
              </a:ext>
            </a:extLst>
          </p:cNvPr>
          <p:cNvSpPr>
            <a:spLocks noGrp="1"/>
          </p:cNvSpPr>
          <p:nvPr>
            <p:ph type="title"/>
          </p:nvPr>
        </p:nvSpPr>
        <p:spPr>
          <a:xfrm>
            <a:off x="677333" y="609600"/>
            <a:ext cx="8910803" cy="1320800"/>
          </a:xfrm>
        </p:spPr>
        <p:txBody>
          <a:bodyPr/>
          <a:lstStyle/>
          <a:p>
            <a:r>
              <a:rPr lang="en-GB" dirty="0"/>
              <a:t>Wicked problems (Rittel &amp; Webber, 1973)</a:t>
            </a:r>
          </a:p>
        </p:txBody>
      </p:sp>
      <p:sp>
        <p:nvSpPr>
          <p:cNvPr id="3" name="Content Placeholder 2">
            <a:extLst>
              <a:ext uri="{FF2B5EF4-FFF2-40B4-BE49-F238E27FC236}">
                <a16:creationId xmlns:a16="http://schemas.microsoft.com/office/drawing/2014/main" id="{6EF6E48F-A7EA-4C2D-A5A7-832C9B6908D7}"/>
              </a:ext>
            </a:extLst>
          </p:cNvPr>
          <p:cNvSpPr>
            <a:spLocks noGrp="1"/>
          </p:cNvSpPr>
          <p:nvPr>
            <p:ph idx="1"/>
          </p:nvPr>
        </p:nvSpPr>
        <p:spPr/>
        <p:txBody>
          <a:bodyPr>
            <a:normAutofit lnSpcReduction="10000"/>
          </a:bodyPr>
          <a:lstStyle/>
          <a:p>
            <a:r>
              <a:rPr lang="en-GB" sz="2400" dirty="0"/>
              <a:t>Characteristics</a:t>
            </a:r>
          </a:p>
          <a:p>
            <a:pPr lvl="1"/>
            <a:r>
              <a:rPr lang="en-GB" sz="2000" dirty="0"/>
              <a:t>Not understood until after solutions are found</a:t>
            </a:r>
          </a:p>
          <a:p>
            <a:pPr lvl="1"/>
            <a:r>
              <a:rPr lang="en-GB" sz="2000" dirty="0"/>
              <a:t>Have no stopping rule</a:t>
            </a:r>
          </a:p>
          <a:p>
            <a:pPr lvl="1"/>
            <a:r>
              <a:rPr lang="en-GB" sz="2000" dirty="0"/>
              <a:t>Solutions are not right or wrong</a:t>
            </a:r>
          </a:p>
          <a:p>
            <a:pPr lvl="1"/>
            <a:r>
              <a:rPr lang="en-GB" sz="2000" dirty="0"/>
              <a:t>Every problem is essentially novel and unique</a:t>
            </a:r>
          </a:p>
          <a:p>
            <a:pPr lvl="1"/>
            <a:r>
              <a:rPr lang="en-GB" sz="2000" dirty="0"/>
              <a:t>Solutions have no given alternatives</a:t>
            </a:r>
          </a:p>
          <a:p>
            <a:r>
              <a:rPr lang="en-GB" sz="2400" dirty="0"/>
              <a:t>How to mitigate wicked problems?</a:t>
            </a:r>
          </a:p>
          <a:p>
            <a:pPr lvl="1"/>
            <a:r>
              <a:rPr lang="en-GB" sz="2000" dirty="0"/>
              <a:t>Language to discuss aspects or parts of the problem</a:t>
            </a:r>
          </a:p>
          <a:p>
            <a:pPr lvl="1"/>
            <a:r>
              <a:rPr lang="en-GB" sz="2000" b="1" dirty="0"/>
              <a:t>Methods</a:t>
            </a:r>
          </a:p>
        </p:txBody>
      </p:sp>
    </p:spTree>
    <p:extLst>
      <p:ext uri="{BB962C8B-B14F-4D97-AF65-F5344CB8AC3E}">
        <p14:creationId xmlns:p14="http://schemas.microsoft.com/office/powerpoint/2010/main" val="2127383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65BC-FE64-4DE6-B302-FB080684B43B}"/>
              </a:ext>
            </a:extLst>
          </p:cNvPr>
          <p:cNvSpPr>
            <a:spLocks noGrp="1"/>
          </p:cNvSpPr>
          <p:nvPr>
            <p:ph type="title"/>
          </p:nvPr>
        </p:nvSpPr>
        <p:spPr/>
        <p:txBody>
          <a:bodyPr/>
          <a:lstStyle/>
          <a:p>
            <a:r>
              <a:rPr lang="en-GB" dirty="0"/>
              <a:t>What is a design method</a:t>
            </a:r>
          </a:p>
        </p:txBody>
      </p:sp>
      <p:sp>
        <p:nvSpPr>
          <p:cNvPr id="3" name="Content Placeholder 2">
            <a:extLst>
              <a:ext uri="{FF2B5EF4-FFF2-40B4-BE49-F238E27FC236}">
                <a16:creationId xmlns:a16="http://schemas.microsoft.com/office/drawing/2014/main" id="{AAE31F29-E38F-4D41-84CC-0F12766CE131}"/>
              </a:ext>
            </a:extLst>
          </p:cNvPr>
          <p:cNvSpPr>
            <a:spLocks noGrp="1"/>
          </p:cNvSpPr>
          <p:nvPr>
            <p:ph idx="1"/>
          </p:nvPr>
        </p:nvSpPr>
        <p:spPr/>
        <p:txBody>
          <a:bodyPr/>
          <a:lstStyle/>
          <a:p>
            <a:pPr marL="0" indent="0">
              <a:buNone/>
            </a:pPr>
            <a:r>
              <a:rPr lang="en-GB" dirty="0"/>
              <a:t>“</a:t>
            </a:r>
            <a:r>
              <a:rPr lang="en-GB" sz="2400" dirty="0"/>
              <a:t>Simply put, a method refers to a description of a way of working or </a:t>
            </a:r>
            <a:r>
              <a:rPr lang="en-GB" sz="2400" b="1" dirty="0"/>
              <a:t>a recipe of action</a:t>
            </a:r>
            <a:r>
              <a:rPr lang="en-GB" sz="2400" dirty="0"/>
              <a:t>. A method is always based on a specific purpose and specific values, and it translates them into an actable procedure.”</a:t>
            </a:r>
          </a:p>
          <a:p>
            <a:pPr marL="0" indent="0">
              <a:buNone/>
            </a:pPr>
            <a:r>
              <a:rPr lang="en-GB" sz="2400" dirty="0"/>
              <a:t>(Löwgren &amp; Stolterman, 2004)</a:t>
            </a:r>
          </a:p>
          <a:p>
            <a:pPr marL="0" indent="0">
              <a:buNone/>
            </a:pPr>
            <a:endParaRPr lang="en-GB" dirty="0"/>
          </a:p>
          <a:p>
            <a:pPr lvl="1"/>
            <a:r>
              <a:rPr lang="en-GB" dirty="0"/>
              <a:t>Brainstorm, interview, sketching, consult a colleague.</a:t>
            </a:r>
          </a:p>
        </p:txBody>
      </p:sp>
    </p:spTree>
    <p:extLst>
      <p:ext uri="{BB962C8B-B14F-4D97-AF65-F5344CB8AC3E}">
        <p14:creationId xmlns:p14="http://schemas.microsoft.com/office/powerpoint/2010/main" val="3549287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B978A-E459-4DA3-96F6-8B607FB75899}"/>
              </a:ext>
            </a:extLst>
          </p:cNvPr>
          <p:cNvSpPr>
            <a:spLocks noGrp="1"/>
          </p:cNvSpPr>
          <p:nvPr>
            <p:ph type="title"/>
          </p:nvPr>
        </p:nvSpPr>
        <p:spPr/>
        <p:txBody>
          <a:bodyPr/>
          <a:lstStyle/>
          <a:p>
            <a:r>
              <a:rPr lang="en-GB" dirty="0"/>
              <a:t>Interaction relabelling or random links</a:t>
            </a:r>
          </a:p>
        </p:txBody>
      </p:sp>
      <p:sp>
        <p:nvSpPr>
          <p:cNvPr id="3" name="Content Placeholder 2">
            <a:extLst>
              <a:ext uri="{FF2B5EF4-FFF2-40B4-BE49-F238E27FC236}">
                <a16:creationId xmlns:a16="http://schemas.microsoft.com/office/drawing/2014/main" id="{395B132D-4299-4CE5-9AE8-A138F7F7E830}"/>
              </a:ext>
            </a:extLst>
          </p:cNvPr>
          <p:cNvSpPr>
            <a:spLocks noGrp="1"/>
          </p:cNvSpPr>
          <p:nvPr>
            <p:ph idx="1"/>
          </p:nvPr>
        </p:nvSpPr>
        <p:spPr/>
        <p:txBody>
          <a:bodyPr>
            <a:normAutofit lnSpcReduction="10000"/>
          </a:bodyPr>
          <a:lstStyle/>
          <a:p>
            <a:pPr marL="0" indent="0">
              <a:buNone/>
            </a:pPr>
            <a:r>
              <a:rPr lang="en-GB" sz="3000" dirty="0"/>
              <a:t>Steps in random links:</a:t>
            </a:r>
          </a:p>
          <a:p>
            <a:pPr>
              <a:buFont typeface="+mj-lt"/>
              <a:buAutoNum type="arabicPeriod"/>
            </a:pPr>
            <a:r>
              <a:rPr lang="en-GB" sz="2400" dirty="0"/>
              <a:t>Pick a random item (or even better, have someone else bring you a random item or select one for you)</a:t>
            </a:r>
          </a:p>
          <a:p>
            <a:pPr>
              <a:buFont typeface="+mj-lt"/>
              <a:buAutoNum type="arabicPeriod"/>
            </a:pPr>
            <a:r>
              <a:rPr lang="en-GB" sz="2400" dirty="0"/>
              <a:t>Write down all of the attributes and associations you can think of</a:t>
            </a:r>
          </a:p>
          <a:p>
            <a:pPr>
              <a:buFont typeface="+mj-lt"/>
              <a:buAutoNum type="arabicPeriod"/>
            </a:pPr>
            <a:r>
              <a:rPr lang="en-GB" sz="2400" dirty="0"/>
              <a:t>Force a connection to the product you are working on</a:t>
            </a:r>
          </a:p>
          <a:p>
            <a:pPr marL="0" indent="0">
              <a:buNone/>
            </a:pPr>
            <a:endParaRPr lang="en-GB" dirty="0"/>
          </a:p>
          <a:p>
            <a:pPr marL="0" indent="0">
              <a:buNone/>
            </a:pPr>
            <a:endParaRPr lang="en-GB" dirty="0"/>
          </a:p>
          <a:p>
            <a:pPr marL="0" indent="0">
              <a:buNone/>
            </a:pPr>
            <a:r>
              <a:rPr lang="en-GB" dirty="0">
                <a:hlinkClick r:id="rId3"/>
              </a:rPr>
              <a:t>https://www.randomlists.com/things</a:t>
            </a:r>
            <a:endParaRPr lang="en-GB" dirty="0"/>
          </a:p>
        </p:txBody>
      </p:sp>
    </p:spTree>
    <p:extLst>
      <p:ext uri="{BB962C8B-B14F-4D97-AF65-F5344CB8AC3E}">
        <p14:creationId xmlns:p14="http://schemas.microsoft.com/office/powerpoint/2010/main" val="2906706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18F39-D3E8-4DAB-8D17-7A5C6D42D125}"/>
              </a:ext>
            </a:extLst>
          </p:cNvPr>
          <p:cNvSpPr>
            <a:spLocks noGrp="1"/>
          </p:cNvSpPr>
          <p:nvPr>
            <p:ph type="title"/>
          </p:nvPr>
        </p:nvSpPr>
        <p:spPr/>
        <p:txBody>
          <a:bodyPr/>
          <a:lstStyle/>
          <a:p>
            <a:r>
              <a:rPr lang="en-GB" dirty="0"/>
              <a:t>Interaction relabelling random links </a:t>
            </a:r>
          </a:p>
        </p:txBody>
      </p:sp>
      <p:sp>
        <p:nvSpPr>
          <p:cNvPr id="3" name="Content Placeholder 2">
            <a:extLst>
              <a:ext uri="{FF2B5EF4-FFF2-40B4-BE49-F238E27FC236}">
                <a16:creationId xmlns:a16="http://schemas.microsoft.com/office/drawing/2014/main" id="{C181CBEF-7FD4-41FF-B299-628F308760F1}"/>
              </a:ext>
            </a:extLst>
          </p:cNvPr>
          <p:cNvSpPr>
            <a:spLocks noGrp="1"/>
          </p:cNvSpPr>
          <p:nvPr>
            <p:ph sz="half" idx="1"/>
          </p:nvPr>
        </p:nvSpPr>
        <p:spPr>
          <a:xfrm>
            <a:off x="677333" y="2160588"/>
            <a:ext cx="5618963" cy="4087811"/>
          </a:xfrm>
        </p:spPr>
        <p:txBody>
          <a:bodyPr>
            <a:noAutofit/>
          </a:bodyPr>
          <a:lstStyle/>
          <a:p>
            <a:r>
              <a:rPr lang="en-GB" sz="2400" dirty="0"/>
              <a:t>With the use of the two objects, design:</a:t>
            </a:r>
          </a:p>
          <a:p>
            <a:pPr lvl="1"/>
            <a:r>
              <a:rPr lang="en-GB" sz="2000" dirty="0"/>
              <a:t>A new way to interact with a pinball machine</a:t>
            </a:r>
          </a:p>
          <a:p>
            <a:pPr marL="457200" lvl="1" indent="0">
              <a:buNone/>
            </a:pPr>
            <a:endParaRPr lang="en-GB" sz="2400" dirty="0"/>
          </a:p>
          <a:p>
            <a:pPr marL="457200" lvl="1" indent="0">
              <a:buNone/>
            </a:pPr>
            <a:r>
              <a:rPr lang="en-GB" sz="2400" dirty="0"/>
              <a:t>(</a:t>
            </a:r>
            <a:r>
              <a:rPr lang="en-GB" sz="2000" dirty="0"/>
              <a:t>some of the elements of a pinball machine include: playfield, plunger, flippers, bumpers, kickers and slingshots, targets, holes and saucers, spinners and rollovers, switches, gates, stoppers, ramps, etc)</a:t>
            </a:r>
          </a:p>
        </p:txBody>
      </p:sp>
      <p:pic>
        <p:nvPicPr>
          <p:cNvPr id="6" name="Content Placeholder 5">
            <a:extLst>
              <a:ext uri="{FF2B5EF4-FFF2-40B4-BE49-F238E27FC236}">
                <a16:creationId xmlns:a16="http://schemas.microsoft.com/office/drawing/2014/main" id="{C65B35F7-B3F9-4A4D-8625-BA9BA522111F}"/>
              </a:ext>
            </a:extLst>
          </p:cNvPr>
          <p:cNvPicPr>
            <a:picLocks noGrp="1" noChangeAspect="1"/>
          </p:cNvPicPr>
          <p:nvPr>
            <p:ph sz="half" idx="2"/>
          </p:nvPr>
        </p:nvPicPr>
        <p:blipFill>
          <a:blip r:embed="rId3"/>
          <a:stretch>
            <a:fillRect/>
          </a:stretch>
        </p:blipFill>
        <p:spPr>
          <a:xfrm>
            <a:off x="6487886" y="2160588"/>
            <a:ext cx="2635368" cy="3476557"/>
          </a:xfrm>
        </p:spPr>
      </p:pic>
    </p:spTree>
    <p:extLst>
      <p:ext uri="{BB962C8B-B14F-4D97-AF65-F5344CB8AC3E}">
        <p14:creationId xmlns:p14="http://schemas.microsoft.com/office/powerpoint/2010/main" val="1444196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EE5EAB5-4531-4CE8-9C78-55A2088112B2}"/>
              </a:ext>
            </a:extLst>
          </p:cNvPr>
          <p:cNvSpPr>
            <a:spLocks noGrp="1"/>
          </p:cNvSpPr>
          <p:nvPr>
            <p:ph type="body" sz="half" idx="2"/>
          </p:nvPr>
        </p:nvSpPr>
        <p:spPr/>
        <p:txBody>
          <a:bodyPr/>
          <a:lstStyle/>
          <a:p>
            <a:r>
              <a:rPr lang="en-GB" dirty="0">
                <a:hlinkClick r:id="rId3"/>
              </a:rPr>
              <a:t>https://www.everythingisaremix.info</a:t>
            </a:r>
            <a:endParaRPr lang="en-GB" dirty="0"/>
          </a:p>
        </p:txBody>
      </p:sp>
      <p:pic>
        <p:nvPicPr>
          <p:cNvPr id="8" name="Picture 7">
            <a:hlinkClick r:id="rId4"/>
            <a:extLst>
              <a:ext uri="{FF2B5EF4-FFF2-40B4-BE49-F238E27FC236}">
                <a16:creationId xmlns:a16="http://schemas.microsoft.com/office/drawing/2014/main" id="{F24510F8-0FF9-4E70-A4F3-774320F24CFA}"/>
              </a:ext>
            </a:extLst>
          </p:cNvPr>
          <p:cNvPicPr>
            <a:picLocks noChangeAspect="1"/>
          </p:cNvPicPr>
          <p:nvPr/>
        </p:nvPicPr>
        <p:blipFill>
          <a:blip r:embed="rId5"/>
          <a:stretch>
            <a:fillRect/>
          </a:stretch>
        </p:blipFill>
        <p:spPr>
          <a:xfrm>
            <a:off x="1447429" y="1029953"/>
            <a:ext cx="6512206" cy="3664202"/>
          </a:xfrm>
          <a:prstGeom prst="rect">
            <a:avLst/>
          </a:prstGeom>
        </p:spPr>
      </p:pic>
    </p:spTree>
    <p:extLst>
      <p:ext uri="{BB962C8B-B14F-4D97-AF65-F5344CB8AC3E}">
        <p14:creationId xmlns:p14="http://schemas.microsoft.com/office/powerpoint/2010/main" val="726587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299EF5-5B47-4CC2-A08B-AF25CE242441}"/>
              </a:ext>
            </a:extLst>
          </p:cNvPr>
          <p:cNvSpPr>
            <a:spLocks noGrp="1"/>
          </p:cNvSpPr>
          <p:nvPr>
            <p:ph type="title"/>
          </p:nvPr>
        </p:nvSpPr>
        <p:spPr/>
        <p:txBody>
          <a:bodyPr/>
          <a:lstStyle/>
          <a:p>
            <a:r>
              <a:rPr lang="en-GB" dirty="0"/>
              <a:t>Ideation methods</a:t>
            </a:r>
          </a:p>
        </p:txBody>
      </p:sp>
      <p:sp>
        <p:nvSpPr>
          <p:cNvPr id="6" name="Content Placeholder 5">
            <a:extLst>
              <a:ext uri="{FF2B5EF4-FFF2-40B4-BE49-F238E27FC236}">
                <a16:creationId xmlns:a16="http://schemas.microsoft.com/office/drawing/2014/main" id="{CFAB6DB6-3A97-4931-BF38-309F3BBB7C66}"/>
              </a:ext>
            </a:extLst>
          </p:cNvPr>
          <p:cNvSpPr>
            <a:spLocks noGrp="1"/>
          </p:cNvSpPr>
          <p:nvPr>
            <p:ph sz="half" idx="1"/>
          </p:nvPr>
        </p:nvSpPr>
        <p:spPr>
          <a:xfrm>
            <a:off x="677333" y="2160589"/>
            <a:ext cx="5888929" cy="3880772"/>
          </a:xfrm>
        </p:spPr>
        <p:txBody>
          <a:bodyPr/>
          <a:lstStyle/>
          <a:p>
            <a:r>
              <a:rPr lang="en-GB" sz="2800" dirty="0"/>
              <a:t>Basically… There are 5 categories of ideation methods</a:t>
            </a:r>
          </a:p>
          <a:p>
            <a:pPr lvl="1"/>
            <a:r>
              <a:rPr lang="en-GB" sz="2400" dirty="0"/>
              <a:t>Rearrange pieces</a:t>
            </a:r>
          </a:p>
          <a:p>
            <a:pPr lvl="1"/>
            <a:r>
              <a:rPr lang="en-GB" sz="2400" dirty="0"/>
              <a:t>Remove pieces</a:t>
            </a:r>
          </a:p>
          <a:p>
            <a:pPr lvl="1"/>
            <a:r>
              <a:rPr lang="en-GB" sz="2400" dirty="0"/>
              <a:t>Add new pieces</a:t>
            </a:r>
          </a:p>
          <a:p>
            <a:pPr lvl="1"/>
            <a:r>
              <a:rPr lang="en-GB" sz="2400" dirty="0"/>
              <a:t>Change Users </a:t>
            </a:r>
          </a:p>
          <a:p>
            <a:pPr lvl="1"/>
            <a:r>
              <a:rPr lang="en-GB" sz="2400" dirty="0"/>
              <a:t>Change Context</a:t>
            </a:r>
          </a:p>
        </p:txBody>
      </p:sp>
      <p:pic>
        <p:nvPicPr>
          <p:cNvPr id="9" name="Content Placeholder 8">
            <a:extLst>
              <a:ext uri="{FF2B5EF4-FFF2-40B4-BE49-F238E27FC236}">
                <a16:creationId xmlns:a16="http://schemas.microsoft.com/office/drawing/2014/main" id="{BA304E71-B4A3-4C03-B498-F64A3A691727}"/>
              </a:ext>
            </a:extLst>
          </p:cNvPr>
          <p:cNvPicPr>
            <a:picLocks noGrp="1" noChangeAspect="1"/>
          </p:cNvPicPr>
          <p:nvPr>
            <p:ph sz="half" idx="2"/>
          </p:nvPr>
        </p:nvPicPr>
        <p:blipFill>
          <a:blip r:embed="rId3"/>
          <a:stretch>
            <a:fillRect/>
          </a:stretch>
        </p:blipFill>
        <p:spPr>
          <a:xfrm>
            <a:off x="6826886" y="2602651"/>
            <a:ext cx="2813050" cy="2279368"/>
          </a:xfrm>
        </p:spPr>
      </p:pic>
    </p:spTree>
    <p:extLst>
      <p:ext uri="{BB962C8B-B14F-4D97-AF65-F5344CB8AC3E}">
        <p14:creationId xmlns:p14="http://schemas.microsoft.com/office/powerpoint/2010/main" val="1245254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90C0510-0A07-4B71-9E33-F75EB674C2BE}"/>
              </a:ext>
            </a:extLst>
          </p:cNvPr>
          <p:cNvSpPr>
            <a:spLocks noGrp="1"/>
          </p:cNvSpPr>
          <p:nvPr>
            <p:ph idx="1"/>
          </p:nvPr>
        </p:nvSpPr>
        <p:spPr>
          <a:xfrm>
            <a:off x="2725782" y="2160589"/>
            <a:ext cx="6548219" cy="3880773"/>
          </a:xfrm>
        </p:spPr>
        <p:txBody>
          <a:bodyPr>
            <a:normAutofit/>
          </a:bodyPr>
          <a:lstStyle/>
          <a:p>
            <a:pPr marL="0" indent="0">
              <a:buNone/>
            </a:pPr>
            <a:r>
              <a:rPr lang="en-GB" sz="2800" dirty="0"/>
              <a:t>The problem as given</a:t>
            </a:r>
          </a:p>
          <a:p>
            <a:pPr marL="0" indent="0">
              <a:buNone/>
            </a:pPr>
            <a:r>
              <a:rPr lang="en-GB" sz="2800" dirty="0">
                <a:solidFill>
                  <a:schemeClr val="accent2"/>
                </a:solidFill>
              </a:rPr>
              <a:t>Purge the obvious solution</a:t>
            </a:r>
          </a:p>
          <a:p>
            <a:pPr marL="0" indent="0">
              <a:buNone/>
            </a:pPr>
            <a:r>
              <a:rPr lang="en-GB" sz="2800" dirty="0"/>
              <a:t>Making the strange familiar</a:t>
            </a:r>
          </a:p>
          <a:p>
            <a:pPr marL="0" indent="0">
              <a:buNone/>
            </a:pPr>
            <a:r>
              <a:rPr lang="en-GB" sz="2800" dirty="0"/>
              <a:t>Problem as understood</a:t>
            </a:r>
          </a:p>
          <a:p>
            <a:pPr marL="0" indent="0">
              <a:buNone/>
            </a:pPr>
            <a:r>
              <a:rPr lang="en-GB" sz="2800" dirty="0"/>
              <a:t>Evocative questions</a:t>
            </a:r>
          </a:p>
          <a:p>
            <a:pPr marL="0" indent="0">
              <a:buNone/>
            </a:pPr>
            <a:endParaRPr lang="en-GB" sz="2800" dirty="0"/>
          </a:p>
          <a:p>
            <a:pPr marL="0" indent="0">
              <a:buNone/>
            </a:pPr>
            <a:r>
              <a:rPr lang="en-GB" sz="2800" dirty="0"/>
              <a:t>(Jones, 1992)</a:t>
            </a:r>
          </a:p>
        </p:txBody>
      </p:sp>
    </p:spTree>
    <p:extLst>
      <p:ext uri="{BB962C8B-B14F-4D97-AF65-F5344CB8AC3E}">
        <p14:creationId xmlns:p14="http://schemas.microsoft.com/office/powerpoint/2010/main" val="3362664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19F15-357A-45BC-B45F-42326F82B13F}"/>
              </a:ext>
            </a:extLst>
          </p:cNvPr>
          <p:cNvSpPr>
            <a:spLocks noGrp="1"/>
          </p:cNvSpPr>
          <p:nvPr>
            <p:ph type="title"/>
          </p:nvPr>
        </p:nvSpPr>
        <p:spPr>
          <a:xfrm>
            <a:off x="363511" y="635725"/>
            <a:ext cx="9224313" cy="1320800"/>
          </a:xfrm>
        </p:spPr>
        <p:txBody>
          <a:bodyPr>
            <a:normAutofit/>
          </a:bodyPr>
          <a:lstStyle/>
          <a:p>
            <a:r>
              <a:rPr lang="en-GB" sz="2800" dirty="0"/>
              <a:t>A technique for getting ideas: James Wood Young (1942)</a:t>
            </a:r>
          </a:p>
        </p:txBody>
      </p:sp>
      <p:sp>
        <p:nvSpPr>
          <p:cNvPr id="3" name="Content Placeholder 2">
            <a:extLst>
              <a:ext uri="{FF2B5EF4-FFF2-40B4-BE49-F238E27FC236}">
                <a16:creationId xmlns:a16="http://schemas.microsoft.com/office/drawing/2014/main" id="{93A09B3C-9C59-45C9-9752-9BA4EC0F9859}"/>
              </a:ext>
            </a:extLst>
          </p:cNvPr>
          <p:cNvSpPr>
            <a:spLocks noGrp="1"/>
          </p:cNvSpPr>
          <p:nvPr>
            <p:ph idx="1"/>
          </p:nvPr>
        </p:nvSpPr>
        <p:spPr/>
        <p:txBody>
          <a:bodyPr/>
          <a:lstStyle/>
          <a:p>
            <a:r>
              <a:rPr lang="en-GB" dirty="0"/>
              <a:t>What is most valuable to know is not where to look for a particular idea, but how to train the mind in the </a:t>
            </a:r>
            <a:r>
              <a:rPr lang="en-GB" dirty="0">
                <a:solidFill>
                  <a:schemeClr val="accent2"/>
                </a:solidFill>
              </a:rPr>
              <a:t>method </a:t>
            </a:r>
            <a:r>
              <a:rPr lang="en-GB" dirty="0">
                <a:solidFill>
                  <a:schemeClr val="tx2"/>
                </a:solidFill>
              </a:rPr>
              <a:t>by which ideas are produced…</a:t>
            </a:r>
          </a:p>
          <a:p>
            <a:endParaRPr lang="en-GB" dirty="0">
              <a:solidFill>
                <a:schemeClr val="tx2"/>
              </a:solidFill>
            </a:endParaRPr>
          </a:p>
          <a:p>
            <a:r>
              <a:rPr lang="en-GB" dirty="0">
                <a:solidFill>
                  <a:schemeClr val="tx2"/>
                </a:solidFill>
              </a:rPr>
              <a:t>Gather raw materials</a:t>
            </a:r>
          </a:p>
          <a:p>
            <a:r>
              <a:rPr lang="en-GB" dirty="0">
                <a:solidFill>
                  <a:schemeClr val="tx2"/>
                </a:solidFill>
              </a:rPr>
              <a:t>Digest the raw materials “jigsaw puzzle style”</a:t>
            </a:r>
          </a:p>
          <a:p>
            <a:r>
              <a:rPr lang="en-GB" dirty="0">
                <a:solidFill>
                  <a:schemeClr val="tx2"/>
                </a:solidFill>
              </a:rPr>
              <a:t>Incubate, let the unconscious do the work while you do something else</a:t>
            </a:r>
          </a:p>
          <a:p>
            <a:r>
              <a:rPr lang="en-GB" dirty="0">
                <a:solidFill>
                  <a:schemeClr val="tx2"/>
                </a:solidFill>
              </a:rPr>
              <a:t>Eureka – The birth of the idea</a:t>
            </a:r>
          </a:p>
          <a:p>
            <a:r>
              <a:rPr lang="en-GB" dirty="0">
                <a:solidFill>
                  <a:schemeClr val="tx2"/>
                </a:solidFill>
              </a:rPr>
              <a:t>Shaping and development of the idea. Submit it to criticism out in reality</a:t>
            </a:r>
            <a:br>
              <a:rPr lang="en-GB" dirty="0">
                <a:solidFill>
                  <a:schemeClr val="tx2"/>
                </a:solidFill>
              </a:rPr>
            </a:br>
            <a:br>
              <a:rPr lang="en-GB" dirty="0">
                <a:solidFill>
                  <a:schemeClr val="tx2"/>
                </a:solidFill>
              </a:rPr>
            </a:br>
            <a:r>
              <a:rPr lang="en-GB" dirty="0">
                <a:solidFill>
                  <a:schemeClr val="tx2"/>
                </a:solidFill>
              </a:rPr>
              <a:t>…AND learn methods for how to produce ideas!</a:t>
            </a:r>
          </a:p>
        </p:txBody>
      </p:sp>
    </p:spTree>
    <p:extLst>
      <p:ext uri="{BB962C8B-B14F-4D97-AF65-F5344CB8AC3E}">
        <p14:creationId xmlns:p14="http://schemas.microsoft.com/office/powerpoint/2010/main" val="2468597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49629-E8D9-42F2-8890-3BEF36D61CBC}"/>
              </a:ext>
            </a:extLst>
          </p:cNvPr>
          <p:cNvSpPr>
            <a:spLocks noGrp="1"/>
          </p:cNvSpPr>
          <p:nvPr>
            <p:ph type="title"/>
          </p:nvPr>
        </p:nvSpPr>
        <p:spPr/>
        <p:txBody>
          <a:bodyPr/>
          <a:lstStyle/>
          <a:p>
            <a:r>
              <a:rPr kumimoji="0" lang="en-GB" sz="2800" b="0" i="0" u="none" strike="noStrike" kern="1200" cap="none" spc="0" normalizeH="0" baseline="0" noProof="0" dirty="0">
                <a:ln>
                  <a:noFill/>
                </a:ln>
                <a:solidFill>
                  <a:srgbClr val="90C226"/>
                </a:solidFill>
                <a:effectLst/>
                <a:uLnTx/>
                <a:uFillTx/>
                <a:latin typeface="Trebuchet MS" panose="020B0603020202020204"/>
                <a:ea typeface="+mj-ea"/>
                <a:cs typeface="+mj-cs"/>
              </a:rPr>
              <a:t>A technique for getting ideas: James Wood Young (1942)</a:t>
            </a:r>
            <a:endParaRPr lang="en-GB" dirty="0"/>
          </a:p>
        </p:txBody>
      </p:sp>
      <p:sp>
        <p:nvSpPr>
          <p:cNvPr id="4" name="Content Placeholder 3">
            <a:extLst>
              <a:ext uri="{FF2B5EF4-FFF2-40B4-BE49-F238E27FC236}">
                <a16:creationId xmlns:a16="http://schemas.microsoft.com/office/drawing/2014/main" id="{1D4BA975-3E3D-49C6-B047-CA993723560B}"/>
              </a:ext>
            </a:extLst>
          </p:cNvPr>
          <p:cNvSpPr>
            <a:spLocks noGrp="1"/>
          </p:cNvSpPr>
          <p:nvPr>
            <p:ph sz="half" idx="1"/>
          </p:nvPr>
        </p:nvSpPr>
        <p:spPr/>
        <p:txBody>
          <a:bodyPr/>
          <a:lstStyle/>
          <a:p>
            <a:r>
              <a:rPr lang="en-GB" dirty="0"/>
              <a:t>An idea is nothing more nor less than a new combination of old elements</a:t>
            </a:r>
            <a:br>
              <a:rPr lang="en-GB" dirty="0"/>
            </a:br>
            <a:endParaRPr lang="en-GB" dirty="0"/>
          </a:p>
          <a:p>
            <a:r>
              <a:rPr lang="en-GB" dirty="0"/>
              <a:t>The ability to make new combinations is heightened by an </a:t>
            </a:r>
            <a:r>
              <a:rPr lang="en-GB" b="1" dirty="0"/>
              <a:t>ability</a:t>
            </a:r>
            <a:r>
              <a:rPr lang="en-GB" dirty="0"/>
              <a:t> to </a:t>
            </a:r>
            <a:r>
              <a:rPr lang="en-GB" b="1" dirty="0"/>
              <a:t>see</a:t>
            </a:r>
            <a:r>
              <a:rPr lang="en-GB" dirty="0"/>
              <a:t> new relationships.</a:t>
            </a:r>
          </a:p>
        </p:txBody>
      </p:sp>
      <p:pic>
        <p:nvPicPr>
          <p:cNvPr id="7" name="Content Placeholder 6">
            <a:extLst>
              <a:ext uri="{FF2B5EF4-FFF2-40B4-BE49-F238E27FC236}">
                <a16:creationId xmlns:a16="http://schemas.microsoft.com/office/drawing/2014/main" id="{19AFA63B-3E57-481A-8B8C-E400230F698B}"/>
              </a:ext>
            </a:extLst>
          </p:cNvPr>
          <p:cNvPicPr>
            <a:picLocks noGrp="1" noChangeAspect="1"/>
          </p:cNvPicPr>
          <p:nvPr>
            <p:ph sz="half" idx="2"/>
          </p:nvPr>
        </p:nvPicPr>
        <p:blipFill>
          <a:blip r:embed="rId3"/>
          <a:srcRect/>
          <a:stretch/>
        </p:blipFill>
        <p:spPr>
          <a:xfrm>
            <a:off x="5076650" y="2074179"/>
            <a:ext cx="4184035" cy="3147283"/>
          </a:xfrm>
        </p:spPr>
      </p:pic>
    </p:spTree>
    <p:extLst>
      <p:ext uri="{BB962C8B-B14F-4D97-AF65-F5344CB8AC3E}">
        <p14:creationId xmlns:p14="http://schemas.microsoft.com/office/powerpoint/2010/main" val="4116307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37394501-D426-4092-BE50-63880F791CBB}"/>
              </a:ext>
            </a:extLst>
          </p:cNvPr>
          <p:cNvPicPr>
            <a:picLocks noGrp="1" noChangeAspect="1"/>
          </p:cNvPicPr>
          <p:nvPr>
            <p:ph type="pic" idx="1"/>
          </p:nvPr>
        </p:nvPicPr>
        <p:blipFill>
          <a:blip r:embed="rId3"/>
          <a:srcRect t="5272" b="5272"/>
          <a:stretch>
            <a:fillRect/>
          </a:stretch>
        </p:blipFill>
        <p:spPr>
          <a:xfrm>
            <a:off x="610222" y="1238775"/>
            <a:ext cx="8596668" cy="3845718"/>
          </a:xfrm>
        </p:spPr>
      </p:pic>
    </p:spTree>
    <p:extLst>
      <p:ext uri="{BB962C8B-B14F-4D97-AF65-F5344CB8AC3E}">
        <p14:creationId xmlns:p14="http://schemas.microsoft.com/office/powerpoint/2010/main" val="1318597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D722EB-6E2E-4901-A791-F9568F8F060E}"/>
              </a:ext>
            </a:extLst>
          </p:cNvPr>
          <p:cNvSpPr>
            <a:spLocks noGrp="1"/>
          </p:cNvSpPr>
          <p:nvPr>
            <p:ph type="title"/>
          </p:nvPr>
        </p:nvSpPr>
        <p:spPr/>
        <p:txBody>
          <a:bodyPr/>
          <a:lstStyle/>
          <a:p>
            <a:r>
              <a:rPr lang="en-GB" dirty="0"/>
              <a:t>Combinations: New Ideas</a:t>
            </a:r>
          </a:p>
        </p:txBody>
      </p:sp>
      <p:pic>
        <p:nvPicPr>
          <p:cNvPr id="8" name="Content Placeholder 7">
            <a:extLst>
              <a:ext uri="{FF2B5EF4-FFF2-40B4-BE49-F238E27FC236}">
                <a16:creationId xmlns:a16="http://schemas.microsoft.com/office/drawing/2014/main" id="{4BBC233C-A674-4E5C-AD19-51BE1ECA55FE}"/>
              </a:ext>
            </a:extLst>
          </p:cNvPr>
          <p:cNvPicPr>
            <a:picLocks noGrp="1" noChangeAspect="1"/>
          </p:cNvPicPr>
          <p:nvPr>
            <p:ph idx="1"/>
          </p:nvPr>
        </p:nvPicPr>
        <p:blipFill>
          <a:blip r:embed="rId3"/>
          <a:stretch>
            <a:fillRect/>
          </a:stretch>
        </p:blipFill>
        <p:spPr>
          <a:xfrm>
            <a:off x="3281068" y="2160588"/>
            <a:ext cx="3389901" cy="3881437"/>
          </a:xfrm>
        </p:spPr>
      </p:pic>
    </p:spTree>
    <p:extLst>
      <p:ext uri="{BB962C8B-B14F-4D97-AF65-F5344CB8AC3E}">
        <p14:creationId xmlns:p14="http://schemas.microsoft.com/office/powerpoint/2010/main" val="3075005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0877027-EAA1-41DB-B413-3904D4E73BFB}"/>
              </a:ext>
            </a:extLst>
          </p:cNvPr>
          <p:cNvPicPr>
            <a:picLocks noGrp="1" noChangeAspect="1"/>
          </p:cNvPicPr>
          <p:nvPr>
            <p:ph idx="1"/>
          </p:nvPr>
        </p:nvPicPr>
        <p:blipFill rotWithShape="1">
          <a:blip r:embed="rId3"/>
          <a:srcRect l="610" r="22312" b="22222"/>
          <a:stretch/>
        </p:blipFill>
        <p:spPr>
          <a:xfrm>
            <a:off x="2856412" y="1611947"/>
            <a:ext cx="3971108" cy="4022499"/>
          </a:xfrm>
        </p:spPr>
      </p:pic>
    </p:spTree>
    <p:extLst>
      <p:ext uri="{BB962C8B-B14F-4D97-AF65-F5344CB8AC3E}">
        <p14:creationId xmlns:p14="http://schemas.microsoft.com/office/powerpoint/2010/main" val="712336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9661-0342-4866-AA7E-0B6D4CFB4A29}"/>
              </a:ext>
            </a:extLst>
          </p:cNvPr>
          <p:cNvSpPr>
            <a:spLocks noGrp="1"/>
          </p:cNvSpPr>
          <p:nvPr>
            <p:ph type="title"/>
          </p:nvPr>
        </p:nvSpPr>
        <p:spPr/>
        <p:txBody>
          <a:bodyPr/>
          <a:lstStyle/>
          <a:p>
            <a:r>
              <a:rPr lang="en-GB" dirty="0"/>
              <a:t>Brainstorming*: Osborn</a:t>
            </a:r>
          </a:p>
        </p:txBody>
      </p:sp>
      <p:sp>
        <p:nvSpPr>
          <p:cNvPr id="4" name="Content Placeholder 3">
            <a:extLst>
              <a:ext uri="{FF2B5EF4-FFF2-40B4-BE49-F238E27FC236}">
                <a16:creationId xmlns:a16="http://schemas.microsoft.com/office/drawing/2014/main" id="{932F6650-81EE-4BED-B57D-3BA262A60D6D}"/>
              </a:ext>
            </a:extLst>
          </p:cNvPr>
          <p:cNvSpPr>
            <a:spLocks noGrp="1"/>
          </p:cNvSpPr>
          <p:nvPr>
            <p:ph sz="half" idx="1"/>
          </p:nvPr>
        </p:nvSpPr>
        <p:spPr/>
        <p:txBody>
          <a:bodyPr>
            <a:normAutofit fontScale="92500" lnSpcReduction="10000"/>
          </a:bodyPr>
          <a:lstStyle/>
          <a:p>
            <a:endParaRPr lang="en-GB" dirty="0"/>
          </a:p>
          <a:p>
            <a:endParaRPr lang="en-GB" dirty="0"/>
          </a:p>
          <a:p>
            <a:r>
              <a:rPr lang="en-GB" sz="3200" dirty="0"/>
              <a:t>Defer judgement</a:t>
            </a:r>
          </a:p>
          <a:p>
            <a:r>
              <a:rPr lang="en-GB" sz="3200" dirty="0">
                <a:solidFill>
                  <a:schemeClr val="accent2"/>
                </a:solidFill>
              </a:rPr>
              <a:t>Reach for quantity</a:t>
            </a:r>
          </a:p>
          <a:p>
            <a:endParaRPr lang="en-GB" sz="3200" dirty="0">
              <a:solidFill>
                <a:schemeClr val="accent2"/>
              </a:solidFill>
            </a:endParaRPr>
          </a:p>
          <a:p>
            <a:endParaRPr lang="en-GB" sz="3200" dirty="0">
              <a:solidFill>
                <a:schemeClr val="accent2"/>
              </a:solidFill>
            </a:endParaRPr>
          </a:p>
          <a:p>
            <a:pPr marL="0" indent="0">
              <a:buNone/>
            </a:pPr>
            <a:endParaRPr lang="en-GB" sz="3200" dirty="0">
              <a:solidFill>
                <a:schemeClr val="accent2"/>
              </a:solidFill>
            </a:endParaRPr>
          </a:p>
          <a:p>
            <a:pPr marL="0" indent="0">
              <a:buNone/>
            </a:pPr>
            <a:r>
              <a:rPr lang="en-GB" dirty="0">
                <a:solidFill>
                  <a:schemeClr val="accent2"/>
                </a:solidFill>
              </a:rPr>
              <a:t>*Often misused</a:t>
            </a:r>
          </a:p>
        </p:txBody>
      </p:sp>
      <p:pic>
        <p:nvPicPr>
          <p:cNvPr id="7" name="Content Placeholder 6">
            <a:extLst>
              <a:ext uri="{FF2B5EF4-FFF2-40B4-BE49-F238E27FC236}">
                <a16:creationId xmlns:a16="http://schemas.microsoft.com/office/drawing/2014/main" id="{DDE2D56B-A5EC-4EC3-BEBD-0B6DACFA9438}"/>
              </a:ext>
            </a:extLst>
          </p:cNvPr>
          <p:cNvPicPr>
            <a:picLocks noGrp="1" noChangeAspect="1"/>
          </p:cNvPicPr>
          <p:nvPr>
            <p:ph sz="half" idx="2"/>
          </p:nvPr>
        </p:nvPicPr>
        <p:blipFill>
          <a:blip r:embed="rId3"/>
          <a:stretch>
            <a:fillRect/>
          </a:stretch>
        </p:blipFill>
        <p:spPr>
          <a:xfrm>
            <a:off x="5830766" y="2160588"/>
            <a:ext cx="2702167" cy="3881437"/>
          </a:xfrm>
        </p:spPr>
      </p:pic>
    </p:spTree>
    <p:extLst>
      <p:ext uri="{BB962C8B-B14F-4D97-AF65-F5344CB8AC3E}">
        <p14:creationId xmlns:p14="http://schemas.microsoft.com/office/powerpoint/2010/main" val="3789809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06CEC-953E-4039-95B2-32D74E478086}"/>
              </a:ext>
            </a:extLst>
          </p:cNvPr>
          <p:cNvSpPr>
            <a:spLocks noGrp="1"/>
          </p:cNvSpPr>
          <p:nvPr>
            <p:ph type="title"/>
          </p:nvPr>
        </p:nvSpPr>
        <p:spPr/>
        <p:txBody>
          <a:bodyPr/>
          <a:lstStyle/>
          <a:p>
            <a:r>
              <a:rPr lang="en-GB" dirty="0"/>
              <a:t>Brainstorming: Osborn</a:t>
            </a:r>
          </a:p>
        </p:txBody>
      </p:sp>
      <p:sp>
        <p:nvSpPr>
          <p:cNvPr id="5" name="Content Placeholder 4">
            <a:extLst>
              <a:ext uri="{FF2B5EF4-FFF2-40B4-BE49-F238E27FC236}">
                <a16:creationId xmlns:a16="http://schemas.microsoft.com/office/drawing/2014/main" id="{102403D0-11E1-4795-AAAC-0CCD25714D64}"/>
              </a:ext>
            </a:extLst>
          </p:cNvPr>
          <p:cNvSpPr>
            <a:spLocks noGrp="1"/>
          </p:cNvSpPr>
          <p:nvPr>
            <p:ph sz="half" idx="1"/>
          </p:nvPr>
        </p:nvSpPr>
        <p:spPr>
          <a:xfrm>
            <a:off x="677334" y="2160589"/>
            <a:ext cx="6376609" cy="3880772"/>
          </a:xfrm>
        </p:spPr>
        <p:txBody>
          <a:bodyPr>
            <a:normAutofit/>
          </a:bodyPr>
          <a:lstStyle/>
          <a:p>
            <a:r>
              <a:rPr lang="en-GB" sz="2800" dirty="0"/>
              <a:t>Go for Quantity</a:t>
            </a:r>
          </a:p>
          <a:p>
            <a:pPr lvl="1"/>
            <a:r>
              <a:rPr lang="en-GB" sz="2400" dirty="0"/>
              <a:t>Prioritise quantity over quality</a:t>
            </a:r>
          </a:p>
          <a:p>
            <a:r>
              <a:rPr lang="en-GB" sz="2800" dirty="0"/>
              <a:t>Withhold Criticism</a:t>
            </a:r>
          </a:p>
          <a:p>
            <a:pPr lvl="1"/>
            <a:r>
              <a:rPr lang="en-GB" sz="2400" dirty="0"/>
              <a:t>Critique of ideas is not allowed</a:t>
            </a:r>
          </a:p>
          <a:p>
            <a:pPr lvl="1"/>
            <a:r>
              <a:rPr lang="en-GB" sz="2400" dirty="0"/>
              <a:t>Saying “but” or “no” is forbidden</a:t>
            </a:r>
          </a:p>
          <a:p>
            <a:r>
              <a:rPr lang="en-GB" sz="2800" dirty="0"/>
              <a:t>Welcome wild ideas</a:t>
            </a:r>
          </a:p>
          <a:p>
            <a:r>
              <a:rPr lang="en-GB" sz="2800" dirty="0"/>
              <a:t>Combine and improve ideas</a:t>
            </a:r>
          </a:p>
        </p:txBody>
      </p:sp>
      <p:sp>
        <p:nvSpPr>
          <p:cNvPr id="6" name="Content Placeholder 5">
            <a:extLst>
              <a:ext uri="{FF2B5EF4-FFF2-40B4-BE49-F238E27FC236}">
                <a16:creationId xmlns:a16="http://schemas.microsoft.com/office/drawing/2014/main" id="{713BDBBF-5081-423C-B2AC-C7EB7D0F8A38}"/>
              </a:ext>
            </a:extLst>
          </p:cNvPr>
          <p:cNvSpPr>
            <a:spLocks noGrp="1"/>
          </p:cNvSpPr>
          <p:nvPr>
            <p:ph sz="half" idx="2"/>
          </p:nvPr>
        </p:nvSpPr>
        <p:spPr>
          <a:xfrm>
            <a:off x="7219406" y="2160589"/>
            <a:ext cx="2054598" cy="3880773"/>
          </a:xfrm>
        </p:spPr>
        <p:txBody>
          <a:bodyPr>
            <a:normAutofit/>
          </a:bodyPr>
          <a:lstStyle/>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Pros?</a:t>
            </a:r>
          </a:p>
          <a:p>
            <a:pPr marL="0" indent="0">
              <a:buNone/>
            </a:pPr>
            <a:r>
              <a:rPr lang="en-GB" dirty="0"/>
              <a:t>Cons?</a:t>
            </a:r>
          </a:p>
        </p:txBody>
      </p:sp>
    </p:spTree>
    <p:extLst>
      <p:ext uri="{BB962C8B-B14F-4D97-AF65-F5344CB8AC3E}">
        <p14:creationId xmlns:p14="http://schemas.microsoft.com/office/powerpoint/2010/main" val="1988335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E789097-AC7F-4BA3-87B7-210F4C0CE1EB}"/>
              </a:ext>
            </a:extLst>
          </p:cNvPr>
          <p:cNvSpPr>
            <a:spLocks noGrp="1"/>
          </p:cNvSpPr>
          <p:nvPr>
            <p:ph type="title"/>
          </p:nvPr>
        </p:nvSpPr>
        <p:spPr/>
        <p:txBody>
          <a:bodyPr/>
          <a:lstStyle/>
          <a:p>
            <a:r>
              <a:rPr lang="en-GB" dirty="0"/>
              <a:t>Removing mental blocks: J.C. Jones</a:t>
            </a:r>
          </a:p>
        </p:txBody>
      </p:sp>
      <p:sp>
        <p:nvSpPr>
          <p:cNvPr id="8" name="Content Placeholder 7">
            <a:extLst>
              <a:ext uri="{FF2B5EF4-FFF2-40B4-BE49-F238E27FC236}">
                <a16:creationId xmlns:a16="http://schemas.microsoft.com/office/drawing/2014/main" id="{DF96F9D7-98E7-4251-9937-84B69BEA2E6C}"/>
              </a:ext>
            </a:extLst>
          </p:cNvPr>
          <p:cNvSpPr>
            <a:spLocks noGrp="1"/>
          </p:cNvSpPr>
          <p:nvPr>
            <p:ph sz="half" idx="1"/>
          </p:nvPr>
        </p:nvSpPr>
        <p:spPr>
          <a:xfrm>
            <a:off x="677333" y="1930400"/>
            <a:ext cx="5218369" cy="4110961"/>
          </a:xfrm>
        </p:spPr>
        <p:txBody>
          <a:bodyPr>
            <a:noAutofit/>
          </a:bodyPr>
          <a:lstStyle/>
          <a:p>
            <a:r>
              <a:rPr lang="en-GB" sz="2400" dirty="0"/>
              <a:t>State your problem in just one sentence.</a:t>
            </a:r>
          </a:p>
          <a:p>
            <a:pPr lvl="1"/>
            <a:r>
              <a:rPr lang="en-GB" sz="2000" dirty="0"/>
              <a:t>“We need to find ways to change how people drive through the city centre.”</a:t>
            </a:r>
          </a:p>
          <a:p>
            <a:r>
              <a:rPr lang="en-GB" sz="2400" dirty="0"/>
              <a:t>Exchange all words for synonyms. Mix and match and see what happens.</a:t>
            </a:r>
          </a:p>
          <a:p>
            <a:pPr lvl="1"/>
            <a:r>
              <a:rPr lang="en-GB" sz="2000" dirty="0"/>
              <a:t>We must explore roads to cash how humanity pilot across the metropolis’ midpoint.</a:t>
            </a:r>
          </a:p>
        </p:txBody>
      </p:sp>
      <p:pic>
        <p:nvPicPr>
          <p:cNvPr id="11" name="Content Placeholder 10">
            <a:extLst>
              <a:ext uri="{FF2B5EF4-FFF2-40B4-BE49-F238E27FC236}">
                <a16:creationId xmlns:a16="http://schemas.microsoft.com/office/drawing/2014/main" id="{6323927E-1EED-485B-9010-5628B336CF43}"/>
              </a:ext>
            </a:extLst>
          </p:cNvPr>
          <p:cNvPicPr>
            <a:picLocks noGrp="1" noChangeAspect="1"/>
          </p:cNvPicPr>
          <p:nvPr>
            <p:ph sz="half" idx="2"/>
          </p:nvPr>
        </p:nvPicPr>
        <p:blipFill>
          <a:blip r:embed="rId3"/>
          <a:stretch>
            <a:fillRect/>
          </a:stretch>
        </p:blipFill>
        <p:spPr>
          <a:xfrm>
            <a:off x="6096000" y="1930400"/>
            <a:ext cx="2863742" cy="3881437"/>
          </a:xfrm>
        </p:spPr>
      </p:pic>
    </p:spTree>
    <p:extLst>
      <p:ext uri="{BB962C8B-B14F-4D97-AF65-F5344CB8AC3E}">
        <p14:creationId xmlns:p14="http://schemas.microsoft.com/office/powerpoint/2010/main" val="2818545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C5824-3DE9-4808-AB25-17A8CA3EF1AE}"/>
              </a:ext>
            </a:extLst>
          </p:cNvPr>
          <p:cNvSpPr>
            <a:spLocks noGrp="1"/>
          </p:cNvSpPr>
          <p:nvPr>
            <p:ph type="title"/>
          </p:nvPr>
        </p:nvSpPr>
        <p:spPr/>
        <p:txBody>
          <a:bodyPr/>
          <a:lstStyle/>
          <a:p>
            <a:r>
              <a:rPr lang="en-GB" dirty="0"/>
              <a:t>A systematic method of creativity</a:t>
            </a:r>
          </a:p>
        </p:txBody>
      </p:sp>
      <p:sp>
        <p:nvSpPr>
          <p:cNvPr id="5" name="Content Placeholder 4">
            <a:extLst>
              <a:ext uri="{FF2B5EF4-FFF2-40B4-BE49-F238E27FC236}">
                <a16:creationId xmlns:a16="http://schemas.microsoft.com/office/drawing/2014/main" id="{4008888A-B56F-4C3B-8A4F-3AD4140F81FF}"/>
              </a:ext>
            </a:extLst>
          </p:cNvPr>
          <p:cNvSpPr>
            <a:spLocks noGrp="1"/>
          </p:cNvSpPr>
          <p:nvPr>
            <p:ph idx="1"/>
          </p:nvPr>
        </p:nvSpPr>
        <p:spPr/>
        <p:txBody>
          <a:bodyPr>
            <a:normAutofit fontScale="92500" lnSpcReduction="20000"/>
          </a:bodyPr>
          <a:lstStyle/>
          <a:p>
            <a:r>
              <a:rPr lang="en-GB" sz="2400" dirty="0"/>
              <a:t>State objective </a:t>
            </a:r>
            <a:r>
              <a:rPr lang="en-GB" sz="2400" dirty="0">
                <a:solidFill>
                  <a:schemeClr val="accent2"/>
                </a:solidFill>
              </a:rPr>
              <a:t>X</a:t>
            </a:r>
            <a:br>
              <a:rPr lang="en-GB" sz="2400" dirty="0">
                <a:solidFill>
                  <a:schemeClr val="accent2"/>
                </a:solidFill>
              </a:rPr>
            </a:br>
            <a:endParaRPr lang="en-GB" sz="2400" dirty="0">
              <a:solidFill>
                <a:schemeClr val="accent2"/>
              </a:solidFill>
            </a:endParaRPr>
          </a:p>
          <a:p>
            <a:r>
              <a:rPr lang="en-GB" sz="2400" dirty="0"/>
              <a:t>Enumerate elements in context (E</a:t>
            </a:r>
            <a:r>
              <a:rPr lang="en-GB" sz="2400" baseline="-25000" dirty="0"/>
              <a:t>1</a:t>
            </a:r>
            <a:r>
              <a:rPr lang="en-GB" sz="2400" dirty="0"/>
              <a:t>, E</a:t>
            </a:r>
            <a:r>
              <a:rPr lang="en-GB" sz="2400" baseline="-25000" dirty="0"/>
              <a:t>2</a:t>
            </a:r>
            <a:r>
              <a:rPr lang="en-GB" sz="2400" dirty="0"/>
              <a:t>, etc.)</a:t>
            </a:r>
            <a:br>
              <a:rPr lang="en-GB" sz="2400" dirty="0"/>
            </a:br>
            <a:endParaRPr lang="en-GB" sz="2400" dirty="0"/>
          </a:p>
          <a:p>
            <a:r>
              <a:rPr lang="en-GB" sz="2400" dirty="0"/>
              <a:t>Go through all permutations possible using the following templates:</a:t>
            </a:r>
          </a:p>
          <a:p>
            <a:pPr lvl="1"/>
            <a:r>
              <a:rPr lang="en-GB" sz="2200" dirty="0"/>
              <a:t>Solve </a:t>
            </a:r>
            <a:r>
              <a:rPr lang="en-GB" sz="2200" dirty="0">
                <a:solidFill>
                  <a:schemeClr val="accent2"/>
                </a:solidFill>
              </a:rPr>
              <a:t>X </a:t>
            </a:r>
            <a:r>
              <a:rPr lang="en-GB" sz="2200" dirty="0">
                <a:solidFill>
                  <a:schemeClr val="tx2"/>
                </a:solidFill>
              </a:rPr>
              <a:t>by adding more of </a:t>
            </a:r>
            <a:r>
              <a:rPr lang="en-GB" sz="2200" dirty="0">
                <a:solidFill>
                  <a:srgbClr val="0070C0"/>
                </a:solidFill>
              </a:rPr>
              <a:t>E</a:t>
            </a:r>
            <a:r>
              <a:rPr lang="en-GB" sz="2200" baseline="-25000" dirty="0">
                <a:solidFill>
                  <a:srgbClr val="0070C0"/>
                </a:solidFill>
              </a:rPr>
              <a:t>y</a:t>
            </a:r>
            <a:endParaRPr lang="en-GB" sz="2200" dirty="0">
              <a:solidFill>
                <a:schemeClr val="accent2"/>
              </a:solidFill>
            </a:endParaRPr>
          </a:p>
          <a:p>
            <a:pPr lvl="1"/>
            <a:r>
              <a:rPr lang="en-GB" sz="2200" dirty="0">
                <a:solidFill>
                  <a:schemeClr val="tx2"/>
                </a:solidFill>
              </a:rPr>
              <a:t>Solve</a:t>
            </a:r>
            <a:r>
              <a:rPr lang="en-GB" sz="2200" dirty="0">
                <a:solidFill>
                  <a:schemeClr val="accent2"/>
                </a:solidFill>
              </a:rPr>
              <a:t> X </a:t>
            </a:r>
            <a:r>
              <a:rPr lang="en-GB" sz="2200" dirty="0">
                <a:solidFill>
                  <a:schemeClr val="tx2"/>
                </a:solidFill>
              </a:rPr>
              <a:t>by removing </a:t>
            </a:r>
            <a:r>
              <a:rPr lang="en-GB" sz="2200" dirty="0">
                <a:solidFill>
                  <a:srgbClr val="0070C0"/>
                </a:solidFill>
              </a:rPr>
              <a:t>E</a:t>
            </a:r>
            <a:r>
              <a:rPr lang="en-GB" sz="2200" baseline="-25000" dirty="0">
                <a:solidFill>
                  <a:srgbClr val="0070C0"/>
                </a:solidFill>
              </a:rPr>
              <a:t>y</a:t>
            </a:r>
            <a:endParaRPr lang="en-GB" sz="2200" dirty="0">
              <a:solidFill>
                <a:schemeClr val="tx2"/>
              </a:solidFill>
            </a:endParaRPr>
          </a:p>
          <a:p>
            <a:pPr lvl="1"/>
            <a:r>
              <a:rPr lang="en-GB" sz="2200" dirty="0">
                <a:solidFill>
                  <a:schemeClr val="tx2"/>
                </a:solidFill>
              </a:rPr>
              <a:t>Solve</a:t>
            </a:r>
            <a:r>
              <a:rPr lang="en-GB" sz="2200" dirty="0">
                <a:solidFill>
                  <a:schemeClr val="accent2"/>
                </a:solidFill>
              </a:rPr>
              <a:t> X </a:t>
            </a:r>
            <a:r>
              <a:rPr lang="en-GB" sz="2200" dirty="0">
                <a:solidFill>
                  <a:schemeClr val="tx2"/>
                </a:solidFill>
              </a:rPr>
              <a:t>by skewing </a:t>
            </a:r>
            <a:r>
              <a:rPr lang="en-GB" sz="2200" dirty="0">
                <a:solidFill>
                  <a:srgbClr val="0070C0"/>
                </a:solidFill>
              </a:rPr>
              <a:t>E</a:t>
            </a:r>
            <a:r>
              <a:rPr lang="en-GB" sz="2200" baseline="-25000" dirty="0">
                <a:solidFill>
                  <a:srgbClr val="0070C0"/>
                </a:solidFill>
              </a:rPr>
              <a:t>y</a:t>
            </a:r>
            <a:endParaRPr lang="en-GB" sz="2200" dirty="0">
              <a:solidFill>
                <a:schemeClr val="tx2"/>
              </a:solidFill>
            </a:endParaRPr>
          </a:p>
          <a:p>
            <a:pPr lvl="1"/>
            <a:r>
              <a:rPr lang="en-GB" sz="2200" dirty="0">
                <a:solidFill>
                  <a:schemeClr val="tx2"/>
                </a:solidFill>
              </a:rPr>
              <a:t>Solve</a:t>
            </a:r>
            <a:r>
              <a:rPr lang="en-GB" sz="2200" dirty="0">
                <a:solidFill>
                  <a:schemeClr val="accent2"/>
                </a:solidFill>
              </a:rPr>
              <a:t> X </a:t>
            </a:r>
            <a:r>
              <a:rPr lang="en-GB" sz="2200" dirty="0">
                <a:solidFill>
                  <a:schemeClr val="tx2"/>
                </a:solidFill>
              </a:rPr>
              <a:t>by combining </a:t>
            </a:r>
            <a:r>
              <a:rPr lang="en-GB" sz="2200" dirty="0">
                <a:solidFill>
                  <a:srgbClr val="0070C0"/>
                </a:solidFill>
              </a:rPr>
              <a:t>E</a:t>
            </a:r>
            <a:r>
              <a:rPr lang="en-GB" sz="2200" baseline="-25000" dirty="0">
                <a:solidFill>
                  <a:srgbClr val="0070C0"/>
                </a:solidFill>
              </a:rPr>
              <a:t>y </a:t>
            </a:r>
            <a:r>
              <a:rPr lang="en-GB" sz="2200" dirty="0">
                <a:solidFill>
                  <a:schemeClr val="tx2"/>
                </a:solidFill>
              </a:rPr>
              <a:t>and </a:t>
            </a:r>
            <a:r>
              <a:rPr lang="en-GB" sz="2200" dirty="0">
                <a:solidFill>
                  <a:srgbClr val="0070C0"/>
                </a:solidFill>
              </a:rPr>
              <a:t>E</a:t>
            </a:r>
            <a:r>
              <a:rPr lang="en-GB" sz="2200" baseline="-25000" dirty="0">
                <a:solidFill>
                  <a:srgbClr val="0070C0"/>
                </a:solidFill>
              </a:rPr>
              <a:t>z</a:t>
            </a:r>
            <a:endParaRPr lang="en-GB" sz="2200" dirty="0">
              <a:solidFill>
                <a:schemeClr val="tx2"/>
              </a:solidFill>
            </a:endParaRPr>
          </a:p>
          <a:p>
            <a:pPr lvl="1"/>
            <a:r>
              <a:rPr lang="en-GB" sz="2200" dirty="0">
                <a:solidFill>
                  <a:schemeClr val="tx2"/>
                </a:solidFill>
              </a:rPr>
              <a:t>Solve</a:t>
            </a:r>
            <a:r>
              <a:rPr lang="en-GB" sz="2200" dirty="0">
                <a:solidFill>
                  <a:schemeClr val="accent2"/>
                </a:solidFill>
              </a:rPr>
              <a:t> X </a:t>
            </a:r>
            <a:r>
              <a:rPr lang="en-GB" sz="2200" dirty="0">
                <a:solidFill>
                  <a:schemeClr val="tx2"/>
                </a:solidFill>
              </a:rPr>
              <a:t>by creating an imbalance between </a:t>
            </a:r>
            <a:r>
              <a:rPr lang="en-GB" sz="2200" dirty="0">
                <a:solidFill>
                  <a:srgbClr val="0070C0"/>
                </a:solidFill>
              </a:rPr>
              <a:t>E</a:t>
            </a:r>
            <a:r>
              <a:rPr lang="en-GB" sz="2200" baseline="-25000" dirty="0">
                <a:solidFill>
                  <a:srgbClr val="0070C0"/>
                </a:solidFill>
              </a:rPr>
              <a:t>y</a:t>
            </a:r>
            <a:r>
              <a:rPr lang="en-GB" sz="2200" dirty="0">
                <a:solidFill>
                  <a:schemeClr val="accent2"/>
                </a:solidFill>
              </a:rPr>
              <a:t> </a:t>
            </a:r>
            <a:r>
              <a:rPr lang="en-GB" sz="2200" dirty="0">
                <a:solidFill>
                  <a:schemeClr val="tx2"/>
                </a:solidFill>
              </a:rPr>
              <a:t>and</a:t>
            </a:r>
            <a:r>
              <a:rPr lang="en-GB" sz="2200" dirty="0">
                <a:solidFill>
                  <a:schemeClr val="accent2"/>
                </a:solidFill>
              </a:rPr>
              <a:t> </a:t>
            </a:r>
            <a:r>
              <a:rPr lang="en-GB" sz="2200" dirty="0">
                <a:solidFill>
                  <a:srgbClr val="0070C0"/>
                </a:solidFill>
              </a:rPr>
              <a:t>E</a:t>
            </a:r>
            <a:r>
              <a:rPr lang="en-GB" sz="2200" baseline="-25000" dirty="0">
                <a:solidFill>
                  <a:srgbClr val="0070C0"/>
                </a:solidFill>
              </a:rPr>
              <a:t>z</a:t>
            </a:r>
          </a:p>
        </p:txBody>
      </p:sp>
    </p:spTree>
    <p:extLst>
      <p:ext uri="{BB962C8B-B14F-4D97-AF65-F5344CB8AC3E}">
        <p14:creationId xmlns:p14="http://schemas.microsoft.com/office/powerpoint/2010/main" val="1932639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DEA8A-9D99-44EB-950D-BCD9C2F1519D}"/>
              </a:ext>
            </a:extLst>
          </p:cNvPr>
          <p:cNvSpPr>
            <a:spLocks noGrp="1"/>
          </p:cNvSpPr>
          <p:nvPr>
            <p:ph type="title"/>
          </p:nvPr>
        </p:nvSpPr>
        <p:spPr>
          <a:xfrm>
            <a:off x="677334" y="609600"/>
            <a:ext cx="8596668" cy="879566"/>
          </a:xfrm>
        </p:spPr>
        <p:txBody>
          <a:bodyPr>
            <a:normAutofit fontScale="90000"/>
          </a:bodyPr>
          <a:lstStyle/>
          <a:p>
            <a:r>
              <a:rPr lang="en-GB" dirty="0"/>
              <a:t>A similar method: Scamper </a:t>
            </a:r>
            <a:br>
              <a:rPr lang="en-GB" dirty="0"/>
            </a:br>
            <a:r>
              <a:rPr lang="en-GB" sz="1600" dirty="0"/>
              <a:t>created by Eberle; see Thinkertoys (Michalko, 1992) for more information</a:t>
            </a:r>
            <a:endParaRPr lang="en-GB" dirty="0"/>
          </a:p>
        </p:txBody>
      </p:sp>
      <p:sp>
        <p:nvSpPr>
          <p:cNvPr id="3" name="Content Placeholder 2">
            <a:extLst>
              <a:ext uri="{FF2B5EF4-FFF2-40B4-BE49-F238E27FC236}">
                <a16:creationId xmlns:a16="http://schemas.microsoft.com/office/drawing/2014/main" id="{C54520E8-5005-4E34-9C15-2134DE3460BA}"/>
              </a:ext>
            </a:extLst>
          </p:cNvPr>
          <p:cNvSpPr>
            <a:spLocks noGrp="1"/>
          </p:cNvSpPr>
          <p:nvPr>
            <p:ph idx="1"/>
          </p:nvPr>
        </p:nvSpPr>
        <p:spPr>
          <a:xfrm>
            <a:off x="616373" y="1881914"/>
            <a:ext cx="10225798" cy="3880773"/>
          </a:xfrm>
        </p:spPr>
        <p:txBody>
          <a:bodyPr>
            <a:noAutofit/>
          </a:bodyPr>
          <a:lstStyle/>
          <a:p>
            <a:r>
              <a:rPr lang="en-GB" sz="2400" b="1" dirty="0"/>
              <a:t>Substitute</a:t>
            </a:r>
            <a:r>
              <a:rPr lang="en-GB" sz="2400" dirty="0"/>
              <a:t> – components, materials, people</a:t>
            </a:r>
          </a:p>
          <a:p>
            <a:r>
              <a:rPr lang="en-GB" sz="2400" b="1" dirty="0"/>
              <a:t>Combine </a:t>
            </a:r>
            <a:r>
              <a:rPr lang="en-GB" sz="2400" dirty="0"/>
              <a:t>– mix, combine with other assemblies or services, integrate</a:t>
            </a:r>
          </a:p>
          <a:p>
            <a:r>
              <a:rPr lang="en-GB" sz="2400" b="1" dirty="0"/>
              <a:t>Adapt</a:t>
            </a:r>
            <a:r>
              <a:rPr lang="en-GB" sz="2400" dirty="0"/>
              <a:t> – alter, change function, use part of another element</a:t>
            </a:r>
          </a:p>
          <a:p>
            <a:r>
              <a:rPr lang="en-GB" sz="2400" b="1" dirty="0"/>
              <a:t>Modify</a:t>
            </a:r>
            <a:r>
              <a:rPr lang="en-GB" sz="2400" dirty="0"/>
              <a:t> – increase or reduce in scale, change shape, modify attributes (e.g. colour)</a:t>
            </a:r>
          </a:p>
          <a:p>
            <a:r>
              <a:rPr lang="en-GB" sz="2400" b="1" dirty="0"/>
              <a:t>Put</a:t>
            </a:r>
            <a:r>
              <a:rPr lang="en-GB" sz="2400" dirty="0"/>
              <a:t> to another use</a:t>
            </a:r>
          </a:p>
          <a:p>
            <a:r>
              <a:rPr lang="en-GB" sz="2400" b="1" dirty="0"/>
              <a:t>Eliminate</a:t>
            </a:r>
            <a:r>
              <a:rPr lang="en-GB" sz="2400" dirty="0"/>
              <a:t> – remove elements, simplify, reduce to core functionality</a:t>
            </a:r>
          </a:p>
          <a:p>
            <a:r>
              <a:rPr lang="en-GB" sz="2400" b="1" dirty="0"/>
              <a:t>Reverse</a:t>
            </a:r>
            <a:r>
              <a:rPr lang="en-GB" sz="2400" dirty="0"/>
              <a:t> – turn inside out or upside down</a:t>
            </a:r>
          </a:p>
        </p:txBody>
      </p:sp>
    </p:spTree>
    <p:extLst>
      <p:ext uri="{BB962C8B-B14F-4D97-AF65-F5344CB8AC3E}">
        <p14:creationId xmlns:p14="http://schemas.microsoft.com/office/powerpoint/2010/main" val="2891460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203F6B2-C10E-46C6-BE07-567781AEE035}"/>
              </a:ext>
            </a:extLst>
          </p:cNvPr>
          <p:cNvPicPr>
            <a:picLocks noGrp="1" noChangeAspect="1"/>
          </p:cNvPicPr>
          <p:nvPr>
            <p:ph idx="1"/>
          </p:nvPr>
        </p:nvPicPr>
        <p:blipFill>
          <a:blip r:embed="rId3"/>
          <a:srcRect/>
          <a:stretch/>
        </p:blipFill>
        <p:spPr>
          <a:xfrm>
            <a:off x="1495134" y="145862"/>
            <a:ext cx="7126352" cy="6241876"/>
          </a:xfrm>
        </p:spPr>
      </p:pic>
    </p:spTree>
    <p:extLst>
      <p:ext uri="{BB962C8B-B14F-4D97-AF65-F5344CB8AC3E}">
        <p14:creationId xmlns:p14="http://schemas.microsoft.com/office/powerpoint/2010/main" val="3431385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79286-9433-4FE8-ABE1-03BF218A1D80}"/>
              </a:ext>
            </a:extLst>
          </p:cNvPr>
          <p:cNvSpPr>
            <a:spLocks noGrp="1"/>
          </p:cNvSpPr>
          <p:nvPr>
            <p:ph type="title"/>
          </p:nvPr>
        </p:nvSpPr>
        <p:spPr/>
        <p:txBody>
          <a:bodyPr/>
          <a:lstStyle/>
          <a:p>
            <a:r>
              <a:rPr lang="en-GB" dirty="0"/>
              <a:t>Assignment</a:t>
            </a:r>
          </a:p>
        </p:txBody>
      </p:sp>
      <p:sp>
        <p:nvSpPr>
          <p:cNvPr id="3" name="Content Placeholder 2">
            <a:extLst>
              <a:ext uri="{FF2B5EF4-FFF2-40B4-BE49-F238E27FC236}">
                <a16:creationId xmlns:a16="http://schemas.microsoft.com/office/drawing/2014/main" id="{E4F5AC75-A899-4C63-9425-99802FB68BD5}"/>
              </a:ext>
            </a:extLst>
          </p:cNvPr>
          <p:cNvSpPr>
            <a:spLocks noGrp="1"/>
          </p:cNvSpPr>
          <p:nvPr>
            <p:ph idx="1"/>
          </p:nvPr>
        </p:nvSpPr>
        <p:spPr/>
        <p:txBody>
          <a:bodyPr/>
          <a:lstStyle/>
          <a:p>
            <a:r>
              <a:rPr lang="en-GB" dirty="0"/>
              <a:t>Use the creativity method introduced in this module to find experimental or novel gameplay through the use of a digital representation of a physical object.</a:t>
            </a:r>
          </a:p>
          <a:p>
            <a:r>
              <a:rPr lang="en-GB" dirty="0"/>
              <a:t>Choose a real-world object (or many real-world objects) with interesting physical properties. </a:t>
            </a:r>
          </a:p>
          <a:p>
            <a:r>
              <a:rPr lang="en-GB" dirty="0"/>
              <a:t>With your selection(s) you will address three major themes:</a:t>
            </a:r>
          </a:p>
          <a:p>
            <a:pPr lvl="1"/>
            <a:r>
              <a:rPr lang="en-GB" dirty="0"/>
              <a:t>What would I do with this object if the laws of physics were not a limitation?</a:t>
            </a:r>
          </a:p>
          <a:p>
            <a:pPr lvl="1"/>
            <a:r>
              <a:rPr lang="en-GB" dirty="0"/>
              <a:t>What would I do with this re-imagined object if it then needed to be reintegrated into my environment?</a:t>
            </a:r>
          </a:p>
          <a:p>
            <a:pPr lvl="1"/>
            <a:r>
              <a:rPr lang="en-GB" dirty="0"/>
              <a:t>What kind of game could I design around such a thing?</a:t>
            </a:r>
          </a:p>
          <a:p>
            <a:pPr marL="457200" lvl="1" indent="0">
              <a:buNone/>
            </a:pPr>
            <a:endParaRPr lang="en-GB" dirty="0"/>
          </a:p>
        </p:txBody>
      </p:sp>
    </p:spTree>
    <p:extLst>
      <p:ext uri="{BB962C8B-B14F-4D97-AF65-F5344CB8AC3E}">
        <p14:creationId xmlns:p14="http://schemas.microsoft.com/office/powerpoint/2010/main" val="1660392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24752-834D-4078-ACCB-6A467E23F4D2}"/>
              </a:ext>
            </a:extLst>
          </p:cNvPr>
          <p:cNvSpPr>
            <a:spLocks noGrp="1"/>
          </p:cNvSpPr>
          <p:nvPr>
            <p:ph type="title"/>
          </p:nvPr>
        </p:nvSpPr>
        <p:spPr/>
        <p:txBody>
          <a:bodyPr/>
          <a:lstStyle/>
          <a:p>
            <a:r>
              <a:rPr lang="en-GB" dirty="0"/>
              <a:t>Assignment requirements</a:t>
            </a:r>
          </a:p>
        </p:txBody>
      </p:sp>
      <p:sp>
        <p:nvSpPr>
          <p:cNvPr id="3" name="Content Placeholder 2">
            <a:extLst>
              <a:ext uri="{FF2B5EF4-FFF2-40B4-BE49-F238E27FC236}">
                <a16:creationId xmlns:a16="http://schemas.microsoft.com/office/drawing/2014/main" id="{5F336763-ADF0-4EBF-AE50-55405854CA57}"/>
              </a:ext>
            </a:extLst>
          </p:cNvPr>
          <p:cNvSpPr>
            <a:spLocks noGrp="1"/>
          </p:cNvSpPr>
          <p:nvPr>
            <p:ph idx="1"/>
          </p:nvPr>
        </p:nvSpPr>
        <p:spPr/>
        <p:txBody>
          <a:bodyPr>
            <a:normAutofit fontScale="92500"/>
          </a:bodyPr>
          <a:lstStyle/>
          <a:p>
            <a:r>
              <a:rPr lang="en-GB" dirty="0"/>
              <a:t>The word limit is 3,000 words, excluding references and links. Tables, images, drawing etc. are encouraged. The document should contain the following:</a:t>
            </a:r>
          </a:p>
          <a:p>
            <a:pPr lvl="1"/>
            <a:r>
              <a:rPr lang="en-GB" dirty="0"/>
              <a:t>A description of how you used the process</a:t>
            </a:r>
          </a:p>
          <a:p>
            <a:pPr lvl="1"/>
            <a:r>
              <a:rPr lang="en-GB" dirty="0"/>
              <a:t>One-line descriptions of at least 10 ideas you generated using the method (these do not need to be </a:t>
            </a:r>
            <a:r>
              <a:rPr lang="en-GB" b="1" dirty="0"/>
              <a:t>good</a:t>
            </a:r>
            <a:r>
              <a:rPr lang="en-GB" dirty="0"/>
              <a:t>, but they should differ in gameplay)</a:t>
            </a:r>
          </a:p>
          <a:p>
            <a:pPr lvl="2"/>
            <a:r>
              <a:rPr lang="en-GB" dirty="0"/>
              <a:t>Note that while the ideas can be based on any element you pick, they should (also) make good use of the capabilities of physical objects in the world. Otherwise you will not be designing new gameplay based on the item.</a:t>
            </a:r>
          </a:p>
          <a:p>
            <a:pPr lvl="1"/>
            <a:r>
              <a:rPr lang="en-GB" dirty="0"/>
              <a:t>More detailed explanations of the 3 ideas you found most interesting, and </a:t>
            </a:r>
            <a:r>
              <a:rPr lang="en-GB" b="1" dirty="0"/>
              <a:t>why</a:t>
            </a:r>
            <a:r>
              <a:rPr lang="en-GB" dirty="0"/>
              <a:t> you found them more interesting (e.g. is it more fun? Shows better use of the technology?)</a:t>
            </a:r>
          </a:p>
          <a:p>
            <a:pPr lvl="1"/>
            <a:r>
              <a:rPr lang="en-GB" dirty="0"/>
              <a:t>Which gameplay patterns can be used to describe the games</a:t>
            </a:r>
          </a:p>
          <a:p>
            <a:pPr lvl="1"/>
            <a:r>
              <a:rPr lang="en-GB" dirty="0"/>
              <a:t>Advantages and disadvantages regarding ethical and social issues for the more detailed explanations (consider different groups of players)</a:t>
            </a:r>
          </a:p>
        </p:txBody>
      </p:sp>
    </p:spTree>
    <p:extLst>
      <p:ext uri="{BB962C8B-B14F-4D97-AF65-F5344CB8AC3E}">
        <p14:creationId xmlns:p14="http://schemas.microsoft.com/office/powerpoint/2010/main" val="406905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B32506-2663-4B96-8F60-C192F15AE121}"/>
              </a:ext>
            </a:extLst>
          </p:cNvPr>
          <p:cNvSpPr>
            <a:spLocks noGrp="1"/>
          </p:cNvSpPr>
          <p:nvPr>
            <p:ph type="title"/>
          </p:nvPr>
        </p:nvSpPr>
        <p:spPr/>
        <p:txBody>
          <a:bodyPr/>
          <a:lstStyle/>
          <a:p>
            <a:r>
              <a:rPr lang="en-GB" dirty="0"/>
              <a:t>History of creativity</a:t>
            </a:r>
          </a:p>
        </p:txBody>
      </p:sp>
      <p:pic>
        <p:nvPicPr>
          <p:cNvPr id="8" name="Content Placeholder 7">
            <a:extLst>
              <a:ext uri="{FF2B5EF4-FFF2-40B4-BE49-F238E27FC236}">
                <a16:creationId xmlns:a16="http://schemas.microsoft.com/office/drawing/2014/main" id="{C118BC48-3EEA-4E7C-B2EE-3686A5A6440C}"/>
              </a:ext>
            </a:extLst>
          </p:cNvPr>
          <p:cNvPicPr>
            <a:picLocks noGrp="1" noChangeAspect="1"/>
          </p:cNvPicPr>
          <p:nvPr>
            <p:ph idx="1"/>
          </p:nvPr>
        </p:nvPicPr>
        <p:blipFill>
          <a:blip r:embed="rId3"/>
          <a:stretch>
            <a:fillRect/>
          </a:stretch>
        </p:blipFill>
        <p:spPr>
          <a:xfrm>
            <a:off x="677334" y="1930400"/>
            <a:ext cx="2967776" cy="3881437"/>
          </a:xfrm>
        </p:spPr>
      </p:pic>
      <p:pic>
        <p:nvPicPr>
          <p:cNvPr id="13" name="Picture 12">
            <a:extLst>
              <a:ext uri="{FF2B5EF4-FFF2-40B4-BE49-F238E27FC236}">
                <a16:creationId xmlns:a16="http://schemas.microsoft.com/office/drawing/2014/main" id="{A2F73020-287E-42A4-9E5F-D88C280E16EF}"/>
              </a:ext>
            </a:extLst>
          </p:cNvPr>
          <p:cNvPicPr>
            <a:picLocks noChangeAspect="1"/>
          </p:cNvPicPr>
          <p:nvPr/>
        </p:nvPicPr>
        <p:blipFill>
          <a:blip r:embed="rId4"/>
          <a:stretch>
            <a:fillRect/>
          </a:stretch>
        </p:blipFill>
        <p:spPr>
          <a:xfrm>
            <a:off x="4312668" y="3251200"/>
            <a:ext cx="3864680" cy="2788613"/>
          </a:xfrm>
          <a:prstGeom prst="rect">
            <a:avLst/>
          </a:prstGeom>
        </p:spPr>
      </p:pic>
      <p:pic>
        <p:nvPicPr>
          <p:cNvPr id="15" name="Picture 14">
            <a:extLst>
              <a:ext uri="{FF2B5EF4-FFF2-40B4-BE49-F238E27FC236}">
                <a16:creationId xmlns:a16="http://schemas.microsoft.com/office/drawing/2014/main" id="{92BDCA3D-1DA4-4D7C-B227-23F034AEED9B}"/>
              </a:ext>
            </a:extLst>
          </p:cNvPr>
          <p:cNvPicPr>
            <a:picLocks noChangeAspect="1"/>
          </p:cNvPicPr>
          <p:nvPr/>
        </p:nvPicPr>
        <p:blipFill>
          <a:blip r:embed="rId5"/>
          <a:stretch>
            <a:fillRect/>
          </a:stretch>
        </p:blipFill>
        <p:spPr>
          <a:xfrm>
            <a:off x="3938200" y="1930400"/>
            <a:ext cx="4951703" cy="1171011"/>
          </a:xfrm>
          <a:prstGeom prst="rect">
            <a:avLst/>
          </a:prstGeom>
        </p:spPr>
      </p:pic>
    </p:spTree>
    <p:extLst>
      <p:ext uri="{BB962C8B-B14F-4D97-AF65-F5344CB8AC3E}">
        <p14:creationId xmlns:p14="http://schemas.microsoft.com/office/powerpoint/2010/main" val="2665431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D1F1D-42D5-4FBE-8679-976DE12FD36B}"/>
              </a:ext>
            </a:extLst>
          </p:cNvPr>
          <p:cNvSpPr>
            <a:spLocks noGrp="1"/>
          </p:cNvSpPr>
          <p:nvPr>
            <p:ph type="title"/>
          </p:nvPr>
        </p:nvSpPr>
        <p:spPr/>
        <p:txBody>
          <a:bodyPr/>
          <a:lstStyle/>
          <a:p>
            <a:r>
              <a:rPr lang="en-GB" dirty="0"/>
              <a:t>History of creativity</a:t>
            </a:r>
          </a:p>
        </p:txBody>
      </p:sp>
      <p:pic>
        <p:nvPicPr>
          <p:cNvPr id="5" name="Content Placeholder 4">
            <a:extLst>
              <a:ext uri="{FF2B5EF4-FFF2-40B4-BE49-F238E27FC236}">
                <a16:creationId xmlns:a16="http://schemas.microsoft.com/office/drawing/2014/main" id="{FF3C06FF-DA21-42E5-9740-F849277CD04E}"/>
              </a:ext>
            </a:extLst>
          </p:cNvPr>
          <p:cNvPicPr>
            <a:picLocks noGrp="1" noChangeAspect="1"/>
          </p:cNvPicPr>
          <p:nvPr>
            <p:ph idx="1"/>
          </p:nvPr>
        </p:nvPicPr>
        <p:blipFill>
          <a:blip r:embed="rId3"/>
          <a:stretch>
            <a:fillRect/>
          </a:stretch>
        </p:blipFill>
        <p:spPr>
          <a:xfrm>
            <a:off x="3698794" y="2160588"/>
            <a:ext cx="2554450" cy="3881437"/>
          </a:xfrm>
        </p:spPr>
      </p:pic>
    </p:spTree>
    <p:extLst>
      <p:ext uri="{BB962C8B-B14F-4D97-AF65-F5344CB8AC3E}">
        <p14:creationId xmlns:p14="http://schemas.microsoft.com/office/powerpoint/2010/main" val="2288775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3560C0-CED3-4EF5-BCB9-E458D130F400}"/>
              </a:ext>
            </a:extLst>
          </p:cNvPr>
          <p:cNvSpPr>
            <a:spLocks noGrp="1"/>
          </p:cNvSpPr>
          <p:nvPr>
            <p:ph type="title"/>
          </p:nvPr>
        </p:nvSpPr>
        <p:spPr/>
        <p:txBody>
          <a:bodyPr/>
          <a:lstStyle/>
          <a:p>
            <a:r>
              <a:rPr lang="en-GB" dirty="0"/>
              <a:t>What is creativity?</a:t>
            </a:r>
          </a:p>
        </p:txBody>
      </p:sp>
      <p:sp>
        <p:nvSpPr>
          <p:cNvPr id="6" name="Content Placeholder 5">
            <a:extLst>
              <a:ext uri="{FF2B5EF4-FFF2-40B4-BE49-F238E27FC236}">
                <a16:creationId xmlns:a16="http://schemas.microsoft.com/office/drawing/2014/main" id="{A4EDDDF4-2441-4180-B407-35B4AA1AC0D6}"/>
              </a:ext>
            </a:extLst>
          </p:cNvPr>
          <p:cNvSpPr>
            <a:spLocks noGrp="1"/>
          </p:cNvSpPr>
          <p:nvPr>
            <p:ph idx="1"/>
          </p:nvPr>
        </p:nvSpPr>
        <p:spPr/>
        <p:txBody>
          <a:bodyPr>
            <a:normAutofit lnSpcReduction="10000"/>
          </a:bodyPr>
          <a:lstStyle/>
          <a:p>
            <a:pPr marL="0" indent="0">
              <a:buNone/>
            </a:pPr>
            <a:r>
              <a:rPr lang="en-GB" sz="2800" dirty="0"/>
              <a:t>“Genius is 1% inspiration and 99% perspiration”</a:t>
            </a:r>
          </a:p>
          <a:p>
            <a:pPr marL="0" indent="0" algn="r">
              <a:buNone/>
            </a:pPr>
            <a:r>
              <a:rPr lang="en-GB" sz="2800" b="1" dirty="0"/>
              <a:t>Thomas Alva Edison</a:t>
            </a:r>
          </a:p>
          <a:p>
            <a:pPr marL="0" indent="0" algn="r">
              <a:buNone/>
            </a:pPr>
            <a:endParaRPr lang="en-GB" sz="2800" b="1" dirty="0"/>
          </a:p>
          <a:p>
            <a:pPr marL="0" indent="0" algn="r">
              <a:buNone/>
            </a:pPr>
            <a:endParaRPr lang="en-GB" sz="2800" b="1" dirty="0"/>
          </a:p>
          <a:p>
            <a:pPr marL="0" indent="0">
              <a:buNone/>
            </a:pPr>
            <a:r>
              <a:rPr lang="en-GB" sz="2800" dirty="0"/>
              <a:t>“The problem is never how to get new, innovative thoughts into your mind, but how to get old ones out.”</a:t>
            </a:r>
          </a:p>
          <a:p>
            <a:pPr marL="0" indent="0" algn="r">
              <a:buNone/>
            </a:pPr>
            <a:r>
              <a:rPr lang="en-GB" sz="2800" b="1" dirty="0"/>
              <a:t>Dee Hock</a:t>
            </a:r>
          </a:p>
        </p:txBody>
      </p:sp>
    </p:spTree>
    <p:extLst>
      <p:ext uri="{BB962C8B-B14F-4D97-AF65-F5344CB8AC3E}">
        <p14:creationId xmlns:p14="http://schemas.microsoft.com/office/powerpoint/2010/main" val="3509565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D948-2CCA-49B9-B195-6BD3C9FAA78F}"/>
              </a:ext>
            </a:extLst>
          </p:cNvPr>
          <p:cNvSpPr>
            <a:spLocks noGrp="1"/>
          </p:cNvSpPr>
          <p:nvPr>
            <p:ph type="title"/>
          </p:nvPr>
        </p:nvSpPr>
        <p:spPr/>
        <p:txBody>
          <a:bodyPr/>
          <a:lstStyle/>
          <a:p>
            <a:r>
              <a:rPr lang="en-GB" dirty="0"/>
              <a:t>Myths of creativity (Burkus 2014)</a:t>
            </a:r>
          </a:p>
        </p:txBody>
      </p:sp>
      <p:sp>
        <p:nvSpPr>
          <p:cNvPr id="3" name="Content Placeholder 2">
            <a:extLst>
              <a:ext uri="{FF2B5EF4-FFF2-40B4-BE49-F238E27FC236}">
                <a16:creationId xmlns:a16="http://schemas.microsoft.com/office/drawing/2014/main" id="{6E2361E3-DF33-4BC7-9C7B-C5DFE1CD0A03}"/>
              </a:ext>
            </a:extLst>
          </p:cNvPr>
          <p:cNvSpPr>
            <a:spLocks noGrp="1"/>
          </p:cNvSpPr>
          <p:nvPr>
            <p:ph idx="1"/>
          </p:nvPr>
        </p:nvSpPr>
        <p:spPr>
          <a:xfrm>
            <a:off x="677334" y="2160589"/>
            <a:ext cx="4173340" cy="3909285"/>
          </a:xfrm>
        </p:spPr>
        <p:txBody>
          <a:bodyPr>
            <a:normAutofit/>
          </a:bodyPr>
          <a:lstStyle/>
          <a:p>
            <a:pPr marL="0" indent="0">
              <a:buNone/>
            </a:pPr>
            <a:r>
              <a:rPr lang="en-GB" sz="3200" b="1" dirty="0"/>
              <a:t>Eureka Myth</a:t>
            </a:r>
          </a:p>
          <a:p>
            <a:pPr marL="0" indent="0">
              <a:buNone/>
            </a:pPr>
            <a:endParaRPr lang="en-GB" sz="3200" b="1" dirty="0"/>
          </a:p>
          <a:p>
            <a:pPr marL="0" indent="0">
              <a:buNone/>
            </a:pPr>
            <a:r>
              <a:rPr lang="en-GB" sz="3200" dirty="0"/>
              <a:t>Creative insights happen in a flash. </a:t>
            </a:r>
          </a:p>
        </p:txBody>
      </p:sp>
      <p:pic>
        <p:nvPicPr>
          <p:cNvPr id="5" name="Picture 4">
            <a:extLst>
              <a:ext uri="{FF2B5EF4-FFF2-40B4-BE49-F238E27FC236}">
                <a16:creationId xmlns:a16="http://schemas.microsoft.com/office/drawing/2014/main" id="{62A55AD6-4437-4DE8-A69E-BDBFA280BE19}"/>
              </a:ext>
            </a:extLst>
          </p:cNvPr>
          <p:cNvPicPr>
            <a:picLocks noChangeAspect="1"/>
          </p:cNvPicPr>
          <p:nvPr/>
        </p:nvPicPr>
        <p:blipFill>
          <a:blip r:embed="rId3"/>
          <a:stretch>
            <a:fillRect/>
          </a:stretch>
        </p:blipFill>
        <p:spPr>
          <a:xfrm>
            <a:off x="4975668" y="2160589"/>
            <a:ext cx="4340352" cy="2712720"/>
          </a:xfrm>
          <a:prstGeom prst="rect">
            <a:avLst/>
          </a:prstGeom>
        </p:spPr>
      </p:pic>
    </p:spTree>
    <p:extLst>
      <p:ext uri="{BB962C8B-B14F-4D97-AF65-F5344CB8AC3E}">
        <p14:creationId xmlns:p14="http://schemas.microsoft.com/office/powerpoint/2010/main" val="1342230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42F4-906E-4FDF-A054-4ECC9E643D32}"/>
              </a:ext>
            </a:extLst>
          </p:cNvPr>
          <p:cNvSpPr>
            <a:spLocks noGrp="1"/>
          </p:cNvSpPr>
          <p:nvPr>
            <p:ph type="title"/>
          </p:nvPr>
        </p:nvSpPr>
        <p:spPr/>
        <p:txBody>
          <a:bodyPr/>
          <a:lstStyle/>
          <a:p>
            <a:r>
              <a:rPr lang="en-GB" dirty="0"/>
              <a:t>Myths of creativity (Burkus 2014)</a:t>
            </a:r>
          </a:p>
        </p:txBody>
      </p:sp>
      <p:pic>
        <p:nvPicPr>
          <p:cNvPr id="5" name="Content Placeholder 4">
            <a:extLst>
              <a:ext uri="{FF2B5EF4-FFF2-40B4-BE49-F238E27FC236}">
                <a16:creationId xmlns:a16="http://schemas.microsoft.com/office/drawing/2014/main" id="{C95E0D93-9560-4DD2-AD91-04A7DA788C6C}"/>
              </a:ext>
            </a:extLst>
          </p:cNvPr>
          <p:cNvPicPr>
            <a:picLocks noGrp="1" noChangeAspect="1"/>
          </p:cNvPicPr>
          <p:nvPr>
            <p:ph sz="half" idx="1"/>
          </p:nvPr>
        </p:nvPicPr>
        <p:blipFill>
          <a:blip r:embed="rId3"/>
          <a:stretch>
            <a:fillRect/>
          </a:stretch>
        </p:blipFill>
        <p:spPr>
          <a:xfrm>
            <a:off x="1296319" y="2160588"/>
            <a:ext cx="2100262" cy="2767013"/>
          </a:xfrm>
        </p:spPr>
      </p:pic>
      <p:sp>
        <p:nvSpPr>
          <p:cNvPr id="6" name="Content Placeholder 5">
            <a:extLst>
              <a:ext uri="{FF2B5EF4-FFF2-40B4-BE49-F238E27FC236}">
                <a16:creationId xmlns:a16="http://schemas.microsoft.com/office/drawing/2014/main" id="{7BA20736-617A-4F6F-B4B9-E48066AE81FA}"/>
              </a:ext>
            </a:extLst>
          </p:cNvPr>
          <p:cNvSpPr>
            <a:spLocks noGrp="1"/>
          </p:cNvSpPr>
          <p:nvPr>
            <p:ph sz="half" idx="2"/>
          </p:nvPr>
        </p:nvSpPr>
        <p:spPr>
          <a:xfrm>
            <a:off x="3596640" y="2160589"/>
            <a:ext cx="5677364" cy="3880773"/>
          </a:xfrm>
        </p:spPr>
        <p:txBody>
          <a:bodyPr>
            <a:normAutofit/>
          </a:bodyPr>
          <a:lstStyle/>
          <a:p>
            <a:pPr marL="0" indent="0">
              <a:buNone/>
            </a:pPr>
            <a:r>
              <a:rPr lang="en-GB" sz="3200" b="1" dirty="0"/>
              <a:t>Breed Myth</a:t>
            </a:r>
          </a:p>
          <a:p>
            <a:pPr marL="0" indent="0">
              <a:buNone/>
            </a:pPr>
            <a:endParaRPr lang="en-GB" sz="3200" b="1" dirty="0"/>
          </a:p>
          <a:p>
            <a:pPr marL="0" indent="0">
              <a:buNone/>
            </a:pPr>
            <a:r>
              <a:rPr lang="en-GB" sz="3200" dirty="0"/>
              <a:t>Creative individuals are a certain type or breed.</a:t>
            </a:r>
          </a:p>
        </p:txBody>
      </p:sp>
    </p:spTree>
    <p:extLst>
      <p:ext uri="{BB962C8B-B14F-4D97-AF65-F5344CB8AC3E}">
        <p14:creationId xmlns:p14="http://schemas.microsoft.com/office/powerpoint/2010/main" val="2382370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3340-30D6-437C-9324-23A8B288032B}"/>
              </a:ext>
            </a:extLst>
          </p:cNvPr>
          <p:cNvSpPr>
            <a:spLocks noGrp="1"/>
          </p:cNvSpPr>
          <p:nvPr>
            <p:ph type="title"/>
          </p:nvPr>
        </p:nvSpPr>
        <p:spPr/>
        <p:txBody>
          <a:bodyPr/>
          <a:lstStyle/>
          <a:p>
            <a:r>
              <a:rPr lang="en-GB" dirty="0"/>
              <a:t>Myths of creativity (Burkus 2014)</a:t>
            </a:r>
          </a:p>
        </p:txBody>
      </p:sp>
      <p:pic>
        <p:nvPicPr>
          <p:cNvPr id="6" name="Content Placeholder 5">
            <a:extLst>
              <a:ext uri="{FF2B5EF4-FFF2-40B4-BE49-F238E27FC236}">
                <a16:creationId xmlns:a16="http://schemas.microsoft.com/office/drawing/2014/main" id="{48DB8176-5555-41AE-BA97-33CBFDA4CC07}"/>
              </a:ext>
            </a:extLst>
          </p:cNvPr>
          <p:cNvPicPr>
            <a:picLocks noGrp="1" noChangeAspect="1"/>
          </p:cNvPicPr>
          <p:nvPr>
            <p:ph sz="half" idx="1"/>
          </p:nvPr>
        </p:nvPicPr>
        <p:blipFill>
          <a:blip r:embed="rId3"/>
          <a:stretch>
            <a:fillRect/>
          </a:stretch>
        </p:blipFill>
        <p:spPr>
          <a:xfrm>
            <a:off x="864394" y="2196306"/>
            <a:ext cx="2140063" cy="2140063"/>
          </a:xfrm>
        </p:spPr>
      </p:pic>
      <p:sp>
        <p:nvSpPr>
          <p:cNvPr id="4" name="Content Placeholder 3">
            <a:extLst>
              <a:ext uri="{FF2B5EF4-FFF2-40B4-BE49-F238E27FC236}">
                <a16:creationId xmlns:a16="http://schemas.microsoft.com/office/drawing/2014/main" id="{A6C5984D-49B4-4D1D-8E3E-28F395AACE98}"/>
              </a:ext>
            </a:extLst>
          </p:cNvPr>
          <p:cNvSpPr>
            <a:spLocks noGrp="1"/>
          </p:cNvSpPr>
          <p:nvPr>
            <p:ph sz="half" idx="2"/>
          </p:nvPr>
        </p:nvSpPr>
        <p:spPr>
          <a:xfrm>
            <a:off x="3178629" y="2160589"/>
            <a:ext cx="6095375" cy="3880773"/>
          </a:xfrm>
        </p:spPr>
        <p:txBody>
          <a:bodyPr>
            <a:normAutofit/>
          </a:bodyPr>
          <a:lstStyle/>
          <a:p>
            <a:pPr marL="0" indent="0">
              <a:buNone/>
            </a:pPr>
            <a:r>
              <a:rPr lang="en-GB" sz="3200" b="1" dirty="0"/>
              <a:t>Originality Myth</a:t>
            </a:r>
            <a:endParaRPr lang="en-GB" sz="3200" dirty="0"/>
          </a:p>
          <a:p>
            <a:pPr marL="0" indent="0">
              <a:buNone/>
            </a:pPr>
            <a:endParaRPr lang="en-GB" sz="3200" b="1" dirty="0"/>
          </a:p>
          <a:p>
            <a:pPr marL="0" indent="0">
              <a:buNone/>
            </a:pPr>
            <a:r>
              <a:rPr lang="en-GB" sz="3200" dirty="0"/>
              <a:t>Creative ideas are or need to be wholly original concepts.</a:t>
            </a:r>
          </a:p>
        </p:txBody>
      </p:sp>
      <p:pic>
        <p:nvPicPr>
          <p:cNvPr id="8" name="Picture 7">
            <a:extLst>
              <a:ext uri="{FF2B5EF4-FFF2-40B4-BE49-F238E27FC236}">
                <a16:creationId xmlns:a16="http://schemas.microsoft.com/office/drawing/2014/main" id="{87152086-88E0-4D5E-998E-CF16B2615E10}"/>
              </a:ext>
            </a:extLst>
          </p:cNvPr>
          <p:cNvPicPr>
            <a:picLocks noChangeAspect="1"/>
          </p:cNvPicPr>
          <p:nvPr/>
        </p:nvPicPr>
        <p:blipFill>
          <a:blip r:embed="rId4"/>
          <a:stretch>
            <a:fillRect/>
          </a:stretch>
        </p:blipFill>
        <p:spPr>
          <a:xfrm>
            <a:off x="4234612" y="4659086"/>
            <a:ext cx="2257705" cy="1504196"/>
          </a:xfrm>
          <a:prstGeom prst="rect">
            <a:avLst/>
          </a:prstGeom>
        </p:spPr>
      </p:pic>
    </p:spTree>
    <p:extLst>
      <p:ext uri="{BB962C8B-B14F-4D97-AF65-F5344CB8AC3E}">
        <p14:creationId xmlns:p14="http://schemas.microsoft.com/office/powerpoint/2010/main" val="42714485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4529</TotalTime>
  <Words>6490</Words>
  <Application>Microsoft Office PowerPoint</Application>
  <PresentationFormat>Widescreen</PresentationFormat>
  <Paragraphs>359</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Trebuchet MS</vt:lpstr>
      <vt:lpstr>Wingdings 3</vt:lpstr>
      <vt:lpstr>Facet</vt:lpstr>
      <vt:lpstr>Module 1 - Creativity</vt:lpstr>
      <vt:lpstr>Mentimeter quiz</vt:lpstr>
      <vt:lpstr>PowerPoint Presentation</vt:lpstr>
      <vt:lpstr>History of creativity</vt:lpstr>
      <vt:lpstr>History of creativity</vt:lpstr>
      <vt:lpstr>What is creativity?</vt:lpstr>
      <vt:lpstr>Myths of creativity (Burkus 2014)</vt:lpstr>
      <vt:lpstr>Myths of creativity (Burkus 2014)</vt:lpstr>
      <vt:lpstr>Myths of creativity (Burkus 2014)</vt:lpstr>
      <vt:lpstr>Myths of creativity (Burkus 2014)</vt:lpstr>
      <vt:lpstr>Myths of creativity (Burkus 2014)</vt:lpstr>
      <vt:lpstr>Myths of creativity (Burkus 2014)</vt:lpstr>
      <vt:lpstr>Myths of creativity (Burkus 2014)</vt:lpstr>
      <vt:lpstr>Myths of creativity (Burkus 2014)</vt:lpstr>
      <vt:lpstr>Myths of creativity (Burkus 2014)</vt:lpstr>
      <vt:lpstr>Other challenges</vt:lpstr>
      <vt:lpstr>Other challenges</vt:lpstr>
      <vt:lpstr>What is design</vt:lpstr>
      <vt:lpstr>What is design</vt:lpstr>
      <vt:lpstr>What is design</vt:lpstr>
      <vt:lpstr>Wicked problems (Rittel &amp; Webber, 1973)</vt:lpstr>
      <vt:lpstr>What is a design method</vt:lpstr>
      <vt:lpstr>Interaction relabelling or random links</vt:lpstr>
      <vt:lpstr>Interaction relabelling random links </vt:lpstr>
      <vt:lpstr>PowerPoint Presentation</vt:lpstr>
      <vt:lpstr>Ideation methods</vt:lpstr>
      <vt:lpstr>PowerPoint Presentation</vt:lpstr>
      <vt:lpstr>A technique for getting ideas: James Wood Young (1942)</vt:lpstr>
      <vt:lpstr>A technique for getting ideas: James Wood Young (1942)</vt:lpstr>
      <vt:lpstr>Combinations: New Ideas</vt:lpstr>
      <vt:lpstr>PowerPoint Presentation</vt:lpstr>
      <vt:lpstr>Brainstorming*: Osborn</vt:lpstr>
      <vt:lpstr>Brainstorming: Osborn</vt:lpstr>
      <vt:lpstr>Removing mental blocks: J.C. Jones</vt:lpstr>
      <vt:lpstr>A systematic method of creativity</vt:lpstr>
      <vt:lpstr>A similar method: Scamper  created by Eberle; see Thinkertoys (Michalko, 1992) for more information</vt:lpstr>
      <vt:lpstr>PowerPoint Presentation</vt:lpstr>
      <vt:lpstr>Assignment</vt:lpstr>
      <vt:lpstr>Assignment requirements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 Creativity</dc:title>
  <dc:creator>pauline</dc:creator>
  <cp:lastModifiedBy>pauline</cp:lastModifiedBy>
  <cp:revision>87</cp:revision>
  <dcterms:created xsi:type="dcterms:W3CDTF">2021-10-18T13:20:35Z</dcterms:created>
  <dcterms:modified xsi:type="dcterms:W3CDTF">2021-11-01T20:30:10Z</dcterms:modified>
</cp:coreProperties>
</file>